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74" r:id="rId2"/>
    <p:sldMasterId id="2147483700" r:id="rId3"/>
  </p:sldMasterIdLst>
  <p:notesMasterIdLst>
    <p:notesMasterId r:id="rId22"/>
  </p:notesMasterIdLst>
  <p:handoutMasterIdLst>
    <p:handoutMasterId r:id="rId23"/>
  </p:handoutMasterIdLst>
  <p:sldIdLst>
    <p:sldId id="472" r:id="rId4"/>
    <p:sldId id="521" r:id="rId5"/>
    <p:sldId id="522" r:id="rId6"/>
    <p:sldId id="497" r:id="rId7"/>
    <p:sldId id="510" r:id="rId8"/>
    <p:sldId id="511" r:id="rId9"/>
    <p:sldId id="512" r:id="rId10"/>
    <p:sldId id="476" r:id="rId11"/>
    <p:sldId id="477" r:id="rId12"/>
    <p:sldId id="467" r:id="rId13"/>
    <p:sldId id="513" r:id="rId14"/>
    <p:sldId id="514" r:id="rId15"/>
    <p:sldId id="520" r:id="rId16"/>
    <p:sldId id="515" r:id="rId17"/>
    <p:sldId id="516" r:id="rId18"/>
    <p:sldId id="517" r:id="rId19"/>
    <p:sldId id="523" r:id="rId20"/>
    <p:sldId id="518" r:id="rId21"/>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6DB5"/>
    <a:srgbClr val="73B650"/>
    <a:srgbClr val="FBFBFB"/>
    <a:srgbClr val="003A5D"/>
    <a:srgbClr val="625B63"/>
    <a:srgbClr val="56BFDA"/>
    <a:srgbClr val="82C341"/>
    <a:srgbClr val="DC135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840" autoAdjust="0"/>
    <p:restoredTop sz="83354" autoAdjust="0"/>
  </p:normalViewPr>
  <p:slideViewPr>
    <p:cSldViewPr snapToGrid="0" snapToObjects="1">
      <p:cViewPr varScale="1">
        <p:scale>
          <a:sx n="60" d="100"/>
          <a:sy n="60" d="100"/>
        </p:scale>
        <p:origin x="1020" y="72"/>
      </p:cViewPr>
      <p:guideLst>
        <p:guide orient="horz" pos="2160"/>
        <p:guide pos="3840"/>
      </p:guideLst>
    </p:cSldViewPr>
  </p:slideViewPr>
  <p:notesTextViewPr>
    <p:cViewPr>
      <p:scale>
        <a:sx n="3" d="2"/>
        <a:sy n="3" d="2"/>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skynet\riskmonitor\Practice\Health%20Monitor\Client%20results\Technical%20Marketing\Internal\IHRM\2017\Calc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skynet\riskmonitor\Practice\Health%20Monitor\Client%20results\Technical%20Marketing\Internal\IHRM\2017\Calc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D:\Insight\Clients\BestMed\Signal%20Results\2017\Signal%20Model%20Comparison%20Calcs%202017%2020170303.xlsx" TargetMode="External"/></Relationships>
</file>

<file path=ppt/charts/_rels/chart4.xml.rels><?xml version="1.0" encoding="UTF-8" standalone="yes"?>
<Relationships xmlns="http://schemas.openxmlformats.org/package/2006/relationships"><Relationship Id="rId3" Type="http://schemas.openxmlformats.org/officeDocument/2006/relationships/oleObject" Target="file:///C:\Users\jacodw\Dropbox\Meeting%20docs\CMS%20annual%20report\pctTbl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skynet\riskmonitor\Practice\Health%20Monitor\Client%20results\Technical%20Marketing\Internal\IHRM\2017\Calcs.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'Avg Age Groups'!$M$34:$M$40</c:f>
              <c:strCache>
                <c:ptCount val="7"/>
                <c:pt idx="0">
                  <c:v>0 - 1000</c:v>
                </c:pt>
                <c:pt idx="1">
                  <c:v>1001 - 2000</c:v>
                </c:pt>
                <c:pt idx="2">
                  <c:v>2001 - 3000</c:v>
                </c:pt>
                <c:pt idx="3">
                  <c:v>3001 - 4000</c:v>
                </c:pt>
                <c:pt idx="4">
                  <c:v>4001 - 5000</c:v>
                </c:pt>
                <c:pt idx="5">
                  <c:v>5001 - 6000</c:v>
                </c:pt>
                <c:pt idx="6">
                  <c:v>6001 +</c:v>
                </c:pt>
              </c:strCache>
            </c:strRef>
          </c:cat>
          <c:val>
            <c:numRef>
              <c:f>'Avg Age Groups'!$R$34:$R$40</c:f>
              <c:numCache>
                <c:formatCode>0.0%</c:formatCode>
                <c:ptCount val="7"/>
                <c:pt idx="0">
                  <c:v>0.16276662143826323</c:v>
                </c:pt>
                <c:pt idx="1">
                  <c:v>0.11743909651761587</c:v>
                </c:pt>
                <c:pt idx="2">
                  <c:v>0.10653452426200431</c:v>
                </c:pt>
                <c:pt idx="3">
                  <c:v>0.12125231378887813</c:v>
                </c:pt>
                <c:pt idx="4">
                  <c:v>8.7001438310280968E-2</c:v>
                </c:pt>
                <c:pt idx="5">
                  <c:v>9.8011815362243099E-2</c:v>
                </c:pt>
                <c:pt idx="6">
                  <c:v>7.592653921542869E-2</c:v>
                </c:pt>
              </c:numCache>
            </c:numRef>
          </c:val>
          <c:extLst>
            <c:ext xmlns:c16="http://schemas.microsoft.com/office/drawing/2014/chart" uri="{C3380CC4-5D6E-409C-BE32-E72D297353CC}">
              <c16:uniqueId val="{00000000-06CC-4128-8FA1-DE16AA5C5B72}"/>
            </c:ext>
          </c:extLst>
        </c:ser>
        <c:dLbls>
          <c:showLegendKey val="0"/>
          <c:showVal val="0"/>
          <c:showCatName val="0"/>
          <c:showSerName val="0"/>
          <c:showPercent val="0"/>
          <c:showBubbleSize val="0"/>
        </c:dLbls>
        <c:gapWidth val="219"/>
        <c:overlap val="-27"/>
        <c:axId val="821772031"/>
        <c:axId val="1534173727"/>
      </c:barChart>
      <c:catAx>
        <c:axId val="821772031"/>
        <c:scaling>
          <c:orientation val="minMax"/>
        </c:scaling>
        <c:delete val="0"/>
        <c:axPos val="b"/>
        <c:numFmt formatCode="General" sourceLinked="1"/>
        <c:majorTickMark val="none"/>
        <c:minorTickMark val="none"/>
        <c:tickLblPos val="nextTo"/>
        <c:spPr>
          <a:noFill/>
          <a:ln w="0"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1534173727"/>
        <c:crosses val="autoZero"/>
        <c:auto val="1"/>
        <c:lblAlgn val="ctr"/>
        <c:lblOffset val="100"/>
        <c:noMultiLvlLbl val="0"/>
      </c:catAx>
      <c:valAx>
        <c:axId val="1534173727"/>
        <c:scaling>
          <c:orientation val="minMax"/>
        </c:scaling>
        <c:delete val="1"/>
        <c:axPos val="l"/>
        <c:numFmt formatCode="0.0%" sourceLinked="1"/>
        <c:majorTickMark val="none"/>
        <c:minorTickMark val="none"/>
        <c:tickLblPos val="nextTo"/>
        <c:crossAx val="821772031"/>
        <c:crosses val="autoZero"/>
        <c:crossBetween val="between"/>
      </c:valAx>
      <c:spPr>
        <a:noFill/>
        <a:ln>
          <a:noFill/>
        </a:ln>
        <a:effectLst/>
      </c:spPr>
    </c:plotArea>
    <c:plotVisOnly val="1"/>
    <c:dispBlanksAs val="gap"/>
    <c:showDLblsOverMax val="0"/>
  </c:chart>
  <c:spPr>
    <a:noFill/>
    <a:ln>
      <a:noFill/>
    </a:ln>
    <a:effectLst/>
  </c:spPr>
  <c:txPr>
    <a:bodyPr/>
    <a:lstStyle/>
    <a:p>
      <a:pPr>
        <a:defRPr sz="1200">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8190-4DFE-B94E-4397D74DEC7C}"/>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8190-4DFE-B94E-4397D74DEC7C}"/>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'Avg Age'!$AJ$14:$AJ$15</c:f>
              <c:strCache>
                <c:ptCount val="2"/>
                <c:pt idx="0">
                  <c:v>Small open</c:v>
                </c:pt>
                <c:pt idx="1">
                  <c:v>Large open</c:v>
                </c:pt>
              </c:strCache>
            </c:strRef>
          </c:cat>
          <c:val>
            <c:numRef>
              <c:f>'Avg Age'!$AN$14:$AN$15</c:f>
              <c:numCache>
                <c:formatCode>0.0%</c:formatCode>
                <c:ptCount val="2"/>
                <c:pt idx="0">
                  <c:v>1.0209856518016491</c:v>
                </c:pt>
                <c:pt idx="1">
                  <c:v>0.27830352927490526</c:v>
                </c:pt>
              </c:numCache>
            </c:numRef>
          </c:val>
          <c:extLst>
            <c:ext xmlns:c16="http://schemas.microsoft.com/office/drawing/2014/chart" uri="{C3380CC4-5D6E-409C-BE32-E72D297353CC}">
              <c16:uniqueId val="{00000000-8190-4DFE-B94E-4397D74DEC7C}"/>
            </c:ext>
          </c:extLst>
        </c:ser>
        <c:dLbls>
          <c:showLegendKey val="0"/>
          <c:showVal val="0"/>
          <c:showCatName val="0"/>
          <c:showSerName val="0"/>
          <c:showPercent val="0"/>
          <c:showBubbleSize val="0"/>
        </c:dLbls>
        <c:gapWidth val="219"/>
        <c:overlap val="-27"/>
        <c:axId val="862330911"/>
        <c:axId val="1553349295"/>
      </c:barChart>
      <c:catAx>
        <c:axId val="862330911"/>
        <c:scaling>
          <c:orientation val="minMax"/>
        </c:scaling>
        <c:delete val="0"/>
        <c:axPos val="b"/>
        <c:numFmt formatCode="General" sourceLinked="1"/>
        <c:majorTickMark val="none"/>
        <c:minorTickMark val="none"/>
        <c:tickLblPos val="nextTo"/>
        <c:spPr>
          <a:noFill/>
          <a:ln w="0"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1553349295"/>
        <c:crosses val="autoZero"/>
        <c:auto val="1"/>
        <c:lblAlgn val="ctr"/>
        <c:lblOffset val="100"/>
        <c:noMultiLvlLbl val="0"/>
      </c:catAx>
      <c:valAx>
        <c:axId val="1553349295"/>
        <c:scaling>
          <c:orientation val="minMax"/>
        </c:scaling>
        <c:delete val="1"/>
        <c:axPos val="l"/>
        <c:numFmt formatCode="0.0%" sourceLinked="1"/>
        <c:majorTickMark val="none"/>
        <c:minorTickMark val="none"/>
        <c:tickLblPos val="nextTo"/>
        <c:crossAx val="862330911"/>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200">
          <a:latin typeface="Segoe UI" panose="020B0502040204020203" pitchFamily="34" charset="0"/>
          <a:cs typeface="Segoe UI" panose="020B0502040204020203"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dk1" tx1="lt1" bg2="dk2" tx2="lt2" accent1="accent1" accent2="accent2" accent3="accent3" accent4="accent4" accent5="accent5" accent6="accent6" hlink="hlink" folHlink="folHlink"/>
  <c:chart>
    <c:autoTitleDeleted val="0"/>
    <c:plotArea>
      <c:layout>
        <c:manualLayout>
          <c:layoutTarget val="inner"/>
          <c:xMode val="edge"/>
          <c:yMode val="edge"/>
          <c:x val="7.1065347721822547E-2"/>
          <c:y val="0.10239511194383835"/>
          <c:w val="0.88873691047162273"/>
          <c:h val="0.79206165212029223"/>
        </c:manualLayout>
      </c:layout>
      <c:scatterChart>
        <c:scatterStyle val="lineMarker"/>
        <c:varyColors val="0"/>
        <c:ser>
          <c:idx val="0"/>
          <c:order val="0"/>
          <c:tx>
            <c:strRef>
              <c:f>'Figures for Presso - Market Lin'!$C$5</c:f>
              <c:strCache>
                <c:ptCount val="1"/>
                <c:pt idx="0">
                  <c:v>Open</c:v>
                </c:pt>
              </c:strCache>
            </c:strRef>
          </c:tx>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bg1"/>
                </a:solidFill>
                <a:prstDash val="sysDot"/>
              </a:ln>
              <a:effectLst/>
            </c:spPr>
            <c:trendlineType val="poly"/>
            <c:order val="3"/>
            <c:dispRSqr val="0"/>
            <c:dispEq val="0"/>
          </c:trendline>
          <c:xVal>
            <c:numRef>
              <c:f>'Figures for Presso - Market Lin'!$C$8:$C$84</c:f>
              <c:numCache>
                <c:formatCode>0%</c:formatCode>
                <c:ptCount val="77"/>
                <c:pt idx="0">
                  <c:v>0.71926460280682614</c:v>
                </c:pt>
                <c:pt idx="1">
                  <c:v>0.89793395863608994</c:v>
                </c:pt>
                <c:pt idx="2">
                  <c:v>0.73452701027090428</c:v>
                </c:pt>
                <c:pt idx="3">
                  <c:v>0.7961331475218133</c:v>
                </c:pt>
                <c:pt idx="4">
                  <c:v>0.83723450194339277</c:v>
                </c:pt>
                <c:pt idx="5">
                  <c:v>0.94022816411285137</c:v>
                </c:pt>
                <c:pt idx="6">
                  <c:v>0.71497890225961325</c:v>
                </c:pt>
                <c:pt idx="7">
                  <c:v>0.6576270841204942</c:v>
                </c:pt>
                <c:pt idx="8">
                  <c:v>0.92454246623805303</c:v>
                </c:pt>
                <c:pt idx="9">
                  <c:v>0.96687593415428208</c:v>
                </c:pt>
                <c:pt idx="10">
                  <c:v>0.72873967654087413</c:v>
                </c:pt>
                <c:pt idx="11">
                  <c:v>0.82968384198540901</c:v>
                </c:pt>
                <c:pt idx="12">
                  <c:v>0.98219231171371635</c:v>
                </c:pt>
                <c:pt idx="13">
                  <c:v>0.78448682044098572</c:v>
                </c:pt>
                <c:pt idx="14">
                  <c:v>0.74268909734280686</c:v>
                </c:pt>
                <c:pt idx="15">
                  <c:v>0.9024260583245205</c:v>
                </c:pt>
                <c:pt idx="16">
                  <c:v>0.88226374492172188</c:v>
                </c:pt>
                <c:pt idx="17">
                  <c:v>0.73830344265118364</c:v>
                </c:pt>
                <c:pt idx="18">
                  <c:v>0.85642759774260457</c:v>
                </c:pt>
                <c:pt idx="19">
                  <c:v>0.96065617536665082</c:v>
                </c:pt>
                <c:pt idx="20">
                  <c:v>0.8784381446328613</c:v>
                </c:pt>
                <c:pt idx="21">
                  <c:v>0.88634525714960566</c:v>
                </c:pt>
                <c:pt idx="22">
                  <c:v>0.74711010528198318</c:v>
                </c:pt>
                <c:pt idx="23">
                  <c:v>0.80684716032825199</c:v>
                </c:pt>
                <c:pt idx="24">
                  <c:v>0.86448721647355975</c:v>
                </c:pt>
                <c:pt idx="25">
                  <c:v>0.79856623253593884</c:v>
                </c:pt>
                <c:pt idx="26">
                  <c:v>0.7197531968321742</c:v>
                </c:pt>
                <c:pt idx="27">
                  <c:v>0.90106449827701263</c:v>
                </c:pt>
                <c:pt idx="28">
                  <c:v>0.73830344265118342</c:v>
                </c:pt>
                <c:pt idx="29">
                  <c:v>0.83664291938016433</c:v>
                </c:pt>
                <c:pt idx="30">
                  <c:v>0.81646630685921973</c:v>
                </c:pt>
                <c:pt idx="31">
                  <c:v>0.99815201305198664</c:v>
                </c:pt>
                <c:pt idx="32">
                  <c:v>0.94476729298966533</c:v>
                </c:pt>
                <c:pt idx="33">
                  <c:v>0.89065579275277373</c:v>
                </c:pt>
                <c:pt idx="34">
                  <c:v>0.7291693727693539</c:v>
                </c:pt>
                <c:pt idx="35">
                  <c:v>0.72450255772344996</c:v>
                </c:pt>
                <c:pt idx="36">
                  <c:v>0.65595225188775597</c:v>
                </c:pt>
                <c:pt idx="37">
                  <c:v>0.55000000000000004</c:v>
                </c:pt>
                <c:pt idx="38">
                  <c:v>0.72609990768718202</c:v>
                </c:pt>
                <c:pt idx="39">
                  <c:v>0.83583220880307929</c:v>
                </c:pt>
                <c:pt idx="40">
                  <c:v>0.72808155199749069</c:v>
                </c:pt>
                <c:pt idx="41">
                  <c:v>0.8033496871721415</c:v>
                </c:pt>
                <c:pt idx="42">
                  <c:v>0.72439166752396966</c:v>
                </c:pt>
                <c:pt idx="43">
                  <c:v>0.94203122367191539</c:v>
                </c:pt>
                <c:pt idx="44">
                  <c:v>0.97732710483825191</c:v>
                </c:pt>
                <c:pt idx="45">
                  <c:v>0.83249721374345997</c:v>
                </c:pt>
                <c:pt idx="46">
                  <c:v>0.90567078679005486</c:v>
                </c:pt>
                <c:pt idx="47">
                  <c:v>0.91606728956951466</c:v>
                </c:pt>
                <c:pt idx="48">
                  <c:v>0.95216637433867957</c:v>
                </c:pt>
                <c:pt idx="49">
                  <c:v>0.80085044113672554</c:v>
                </c:pt>
                <c:pt idx="50">
                  <c:v>0.89832445816274942</c:v>
                </c:pt>
                <c:pt idx="51">
                  <c:v>0.80334921333171905</c:v>
                </c:pt>
                <c:pt idx="52">
                  <c:v>0.70755273358279325</c:v>
                </c:pt>
                <c:pt idx="53">
                  <c:v>0.7166363327521037</c:v>
                </c:pt>
                <c:pt idx="54">
                  <c:v>0.93124017859793073</c:v>
                </c:pt>
                <c:pt idx="55">
                  <c:v>0.9520492438615008</c:v>
                </c:pt>
                <c:pt idx="56">
                  <c:v>0.94598193183940249</c:v>
                </c:pt>
                <c:pt idx="57">
                  <c:v>0.94925272346368261</c:v>
                </c:pt>
                <c:pt idx="58">
                  <c:v>0.96290442221478201</c:v>
                </c:pt>
                <c:pt idx="59">
                  <c:v>0.94942164700846376</c:v>
                </c:pt>
                <c:pt idx="60">
                  <c:v>0.95345174696717194</c:v>
                </c:pt>
                <c:pt idx="61">
                  <c:v>0.81591313522969811</c:v>
                </c:pt>
                <c:pt idx="62">
                  <c:v>0.84703334604733582</c:v>
                </c:pt>
                <c:pt idx="63">
                  <c:v>0.70283494985080508</c:v>
                </c:pt>
                <c:pt idx="64">
                  <c:v>0.92647128659976319</c:v>
                </c:pt>
                <c:pt idx="65">
                  <c:v>0.80843955545230428</c:v>
                </c:pt>
                <c:pt idx="66">
                  <c:v>0.80405116156884959</c:v>
                </c:pt>
                <c:pt idx="67">
                  <c:v>0.86528570919737757</c:v>
                </c:pt>
                <c:pt idx="68">
                  <c:v>0.90123512036090525</c:v>
                </c:pt>
                <c:pt idx="69">
                  <c:v>0.95979666866422275</c:v>
                </c:pt>
                <c:pt idx="70">
                  <c:v>0.67010426229378806</c:v>
                </c:pt>
                <c:pt idx="71">
                  <c:v>0.87870032920041585</c:v>
                </c:pt>
                <c:pt idx="72">
                  <c:v>0.98448344072428851</c:v>
                </c:pt>
                <c:pt idx="73">
                  <c:v>0.75206263878853563</c:v>
                </c:pt>
                <c:pt idx="74">
                  <c:v>0.94090999288456489</c:v>
                </c:pt>
                <c:pt idx="75">
                  <c:v>0.83394963011655254</c:v>
                </c:pt>
                <c:pt idx="76">
                  <c:v>0.90390709576159245</c:v>
                </c:pt>
              </c:numCache>
            </c:numRef>
          </c:xVal>
          <c:yVal>
            <c:numRef>
              <c:f>'Figures for Presso - Market Lin'!$E$8:$E$85</c:f>
              <c:numCache>
                <c:formatCode>_ * #,##0_ ;_ * \-#,##0_ ;_ * "-"??_ ;_ @_ </c:formatCode>
                <c:ptCount val="78"/>
                <c:pt idx="0">
                  <c:v>3249.626925272019</c:v>
                </c:pt>
                <c:pt idx="1">
                  <c:v>4836.3935939168168</c:v>
                </c:pt>
                <c:pt idx="2">
                  <c:v>2120.8575125969014</c:v>
                </c:pt>
                <c:pt idx="3">
                  <c:v>2368.3770327510483</c:v>
                </c:pt>
                <c:pt idx="4">
                  <c:v>3883.9315888688989</c:v>
                </c:pt>
                <c:pt idx="5">
                  <c:v>5741.4765724851131</c:v>
                </c:pt>
                <c:pt idx="6">
                  <c:v>1468.7498208682846</c:v>
                </c:pt>
                <c:pt idx="7">
                  <c:v>1682.0990128340979</c:v>
                </c:pt>
                <c:pt idx="8">
                  <c:v>5619.4396860982069</c:v>
                </c:pt>
                <c:pt idx="9">
                  <c:v>7948.7649152054446</c:v>
                </c:pt>
                <c:pt idx="10">
                  <c:v>2130.3333178928256</c:v>
                </c:pt>
                <c:pt idx="11">
                  <c:v>3030.5348210056459</c:v>
                </c:pt>
                <c:pt idx="12">
                  <c:v>7340.5905025761158</c:v>
                </c:pt>
                <c:pt idx="13">
                  <c:v>5289.5093744310198</c:v>
                </c:pt>
                <c:pt idx="14">
                  <c:v>3300.4516991319774</c:v>
                </c:pt>
                <c:pt idx="15">
                  <c:v>5020.7410787648014</c:v>
                </c:pt>
                <c:pt idx="16">
                  <c:v>4109.6280422809168</c:v>
                </c:pt>
                <c:pt idx="17">
                  <c:v>2452.7978435692839</c:v>
                </c:pt>
                <c:pt idx="18">
                  <c:v>3331.1762799399744</c:v>
                </c:pt>
                <c:pt idx="19">
                  <c:v>8980.4791100010953</c:v>
                </c:pt>
                <c:pt idx="20">
                  <c:v>4249.1808111845303</c:v>
                </c:pt>
                <c:pt idx="21">
                  <c:v>7266.2197882838591</c:v>
                </c:pt>
                <c:pt idx="22">
                  <c:v>2143.2548705690861</c:v>
                </c:pt>
                <c:pt idx="23">
                  <c:v>3085.092487860968</c:v>
                </c:pt>
                <c:pt idx="24">
                  <c:v>3800.6593605107751</c:v>
                </c:pt>
                <c:pt idx="25">
                  <c:v>2544.3972947632201</c:v>
                </c:pt>
                <c:pt idx="26">
                  <c:v>2013.1779069613967</c:v>
                </c:pt>
                <c:pt idx="27">
                  <c:v>6444.409038073688</c:v>
                </c:pt>
                <c:pt idx="28">
                  <c:v>2571.3889825758529</c:v>
                </c:pt>
                <c:pt idx="29">
                  <c:v>4336.473078153047</c:v>
                </c:pt>
                <c:pt idx="30">
                  <c:v>3067.0023141142024</c:v>
                </c:pt>
                <c:pt idx="31">
                  <c:v>9403.4446009373587</c:v>
                </c:pt>
                <c:pt idx="32">
                  <c:v>8032.0371435635689</c:v>
                </c:pt>
                <c:pt idx="33">
                  <c:v>6326.9664815272308</c:v>
                </c:pt>
                <c:pt idx="34">
                  <c:v>4671.2848652757093</c:v>
                </c:pt>
                <c:pt idx="35">
                  <c:v>3072.1709351847076</c:v>
                </c:pt>
                <c:pt idx="36">
                  <c:v>1426.539415459167</c:v>
                </c:pt>
                <c:pt idx="37">
                  <c:v>1933.351425983609</c:v>
                </c:pt>
                <c:pt idx="38">
                  <c:v>2110.8074160709207</c:v>
                </c:pt>
                <c:pt idx="39">
                  <c:v>4098.4293632948238</c:v>
                </c:pt>
                <c:pt idx="40">
                  <c:v>3278.628632389848</c:v>
                </c:pt>
                <c:pt idx="41">
                  <c:v>1324.3155765091942</c:v>
                </c:pt>
                <c:pt idx="42">
                  <c:v>2053.0911474502905</c:v>
                </c:pt>
                <c:pt idx="43">
                  <c:v>6585.9718262824981</c:v>
                </c:pt>
                <c:pt idx="44">
                  <c:v>12436.850878093283</c:v>
                </c:pt>
                <c:pt idx="45">
                  <c:v>2134.9276477332742</c:v>
                </c:pt>
                <c:pt idx="46">
                  <c:v>4889.5155326969989</c:v>
                </c:pt>
                <c:pt idx="47">
                  <c:v>6525.0969558965589</c:v>
                </c:pt>
                <c:pt idx="48">
                  <c:v>14253.334038760491</c:v>
                </c:pt>
                <c:pt idx="49">
                  <c:v>457.13581912459608</c:v>
                </c:pt>
                <c:pt idx="50">
                  <c:v>3719.6842970728758</c:v>
                </c:pt>
                <c:pt idx="51">
                  <c:v>2395.3687205636816</c:v>
                </c:pt>
                <c:pt idx="52">
                  <c:v>3214.0208690085451</c:v>
                </c:pt>
                <c:pt idx="53">
                  <c:v>1936.5100277489171</c:v>
                </c:pt>
                <c:pt idx="54">
                  <c:v>4516.8005243906391</c:v>
                </c:pt>
                <c:pt idx="55">
                  <c:v>7666.5007756329096</c:v>
                </c:pt>
                <c:pt idx="56">
                  <c:v>7945.3191678251096</c:v>
                </c:pt>
                <c:pt idx="57">
                  <c:v>11420.068255279091</c:v>
                </c:pt>
                <c:pt idx="58">
                  <c:v>12653.071526209378</c:v>
                </c:pt>
                <c:pt idx="59">
                  <c:v>4971.6391785950109</c:v>
                </c:pt>
                <c:pt idx="60">
                  <c:v>7553.9396945419285</c:v>
                </c:pt>
                <c:pt idx="61">
                  <c:v>2691.9901408876181</c:v>
                </c:pt>
                <c:pt idx="62">
                  <c:v>3166.0675512988673</c:v>
                </c:pt>
                <c:pt idx="63">
                  <c:v>3328.0176781746663</c:v>
                </c:pt>
                <c:pt idx="64">
                  <c:v>9343.7183130115318</c:v>
                </c:pt>
                <c:pt idx="65">
                  <c:v>5763.2996392272416</c:v>
                </c:pt>
                <c:pt idx="66">
                  <c:v>3767.0633235524983</c:v>
                </c:pt>
                <c:pt idx="67">
                  <c:v>4270.429586696604</c:v>
                </c:pt>
                <c:pt idx="68">
                  <c:v>4450.1827417041395</c:v>
                </c:pt>
                <c:pt idx="69">
                  <c:v>14168.051791097174</c:v>
                </c:pt>
                <c:pt idx="70">
                  <c:v>1591.3609984852462</c:v>
                </c:pt>
                <c:pt idx="71">
                  <c:v>2874.0404608153781</c:v>
                </c:pt>
                <c:pt idx="72">
                  <c:v>9943.8526484200775</c:v>
                </c:pt>
                <c:pt idx="73">
                  <c:v>5335.7398184505309</c:v>
                </c:pt>
                <c:pt idx="74">
                  <c:v>17921.044979513299</c:v>
                </c:pt>
                <c:pt idx="75">
                  <c:v>2706.9217128690752</c:v>
                </c:pt>
                <c:pt idx="76">
                  <c:v>3563.1899368826093</c:v>
                </c:pt>
                <c:pt idx="77">
                  <c:v>383319.00872372987</c:v>
                </c:pt>
              </c:numCache>
            </c:numRef>
          </c:yVal>
          <c:smooth val="0"/>
          <c:extLst>
            <c:ext xmlns:c16="http://schemas.microsoft.com/office/drawing/2014/chart" uri="{C3380CC4-5D6E-409C-BE32-E72D297353CC}">
              <c16:uniqueId val="{00000001-0899-4024-9837-E8B0A59AFEDB}"/>
            </c:ext>
          </c:extLst>
        </c:ser>
        <c:ser>
          <c:idx val="1"/>
          <c:order val="1"/>
          <c:tx>
            <c:strRef>
              <c:f>'Figures for Presso - Market Lin'!$H$5</c:f>
              <c:strCache>
                <c:ptCount val="1"/>
                <c:pt idx="0">
                  <c:v>Restricted</c:v>
                </c:pt>
              </c:strCache>
            </c:strRef>
          </c:tx>
          <c:spPr>
            <a:ln w="25400" cap="rnd">
              <a:noFill/>
              <a:round/>
            </a:ln>
            <a:effectLst/>
          </c:spPr>
          <c:marker>
            <c:symbol val="circle"/>
            <c:size val="5"/>
            <c:spPr>
              <a:solidFill>
                <a:schemeClr val="accent2"/>
              </a:solidFill>
              <a:ln w="9525">
                <a:solidFill>
                  <a:schemeClr val="accent2"/>
                </a:solidFill>
              </a:ln>
              <a:effectLst/>
            </c:spPr>
          </c:marker>
          <c:trendline>
            <c:spPr>
              <a:ln w="19050" cap="rnd">
                <a:solidFill>
                  <a:schemeClr val="accent2"/>
                </a:solidFill>
                <a:prstDash val="sysDot"/>
              </a:ln>
              <a:effectLst/>
            </c:spPr>
            <c:trendlineType val="poly"/>
            <c:order val="3"/>
            <c:dispRSqr val="0"/>
            <c:dispEq val="0"/>
          </c:trendline>
          <c:xVal>
            <c:numRef>
              <c:f>'Figures for Presso - Market Lin'!$H$8:$H$41</c:f>
              <c:numCache>
                <c:formatCode>0%</c:formatCode>
                <c:ptCount val="34"/>
                <c:pt idx="0">
                  <c:v>0.87825223779454975</c:v>
                </c:pt>
                <c:pt idx="1">
                  <c:v>0.82310273692895353</c:v>
                </c:pt>
                <c:pt idx="2">
                  <c:v>0.7145219597700434</c:v>
                </c:pt>
                <c:pt idx="3">
                  <c:v>0.72990745893554654</c:v>
                </c:pt>
                <c:pt idx="4">
                  <c:v>0.75713008956824834</c:v>
                </c:pt>
                <c:pt idx="5">
                  <c:v>0.92464273793416396</c:v>
                </c:pt>
                <c:pt idx="6">
                  <c:v>0.96372369978795791</c:v>
                </c:pt>
                <c:pt idx="7">
                  <c:v>0.93202082788556084</c:v>
                </c:pt>
                <c:pt idx="8">
                  <c:v>0.79190683394580252</c:v>
                </c:pt>
                <c:pt idx="9">
                  <c:v>0.89992319788054553</c:v>
                </c:pt>
                <c:pt idx="10">
                  <c:v>0.84425451265873053</c:v>
                </c:pt>
                <c:pt idx="11">
                  <c:v>0.74245009898248493</c:v>
                </c:pt>
                <c:pt idx="12">
                  <c:v>0.70498342130465075</c:v>
                </c:pt>
                <c:pt idx="13">
                  <c:v>0.7604289113815127</c:v>
                </c:pt>
                <c:pt idx="14">
                  <c:v>0.9284502589137128</c:v>
                </c:pt>
                <c:pt idx="15">
                  <c:v>0.9462614019804948</c:v>
                </c:pt>
                <c:pt idx="16">
                  <c:v>0.71497055154061928</c:v>
                </c:pt>
                <c:pt idx="17">
                  <c:v>0.96979642001577426</c:v>
                </c:pt>
                <c:pt idx="18">
                  <c:v>0.95820276360220991</c:v>
                </c:pt>
                <c:pt idx="19">
                  <c:v>0.90813596988348988</c:v>
                </c:pt>
                <c:pt idx="20">
                  <c:v>0.97450214207720909</c:v>
                </c:pt>
                <c:pt idx="21">
                  <c:v>0.74933234728188758</c:v>
                </c:pt>
                <c:pt idx="22">
                  <c:v>0.75246358746360231</c:v>
                </c:pt>
                <c:pt idx="23">
                  <c:v>0.94677382909690455</c:v>
                </c:pt>
                <c:pt idx="24">
                  <c:v>0.90373373173134441</c:v>
                </c:pt>
                <c:pt idx="25">
                  <c:v>0.90684832960254125</c:v>
                </c:pt>
                <c:pt idx="26">
                  <c:v>0.87611495072595647</c:v>
                </c:pt>
                <c:pt idx="27">
                  <c:v>0.72767261058399924</c:v>
                </c:pt>
                <c:pt idx="28">
                  <c:v>0.84683381439753391</c:v>
                </c:pt>
                <c:pt idx="29">
                  <c:v>0.88461356017178594</c:v>
                </c:pt>
                <c:pt idx="30">
                  <c:v>0.9029394224411218</c:v>
                </c:pt>
                <c:pt idx="31">
                  <c:v>0.90646994155218308</c:v>
                </c:pt>
                <c:pt idx="32">
                  <c:v>0.90648415399676441</c:v>
                </c:pt>
                <c:pt idx="33">
                  <c:v>0.72718915722812638</c:v>
                </c:pt>
              </c:numCache>
            </c:numRef>
          </c:xVal>
          <c:yVal>
            <c:numRef>
              <c:f>'Figures for Presso - Market Lin'!$K$8:$K$41</c:f>
              <c:numCache>
                <c:formatCode>_(* #,##0.00_);_(* \(#,##0.00\);_(* "-"??_);_(@_)</c:formatCode>
                <c:ptCount val="34"/>
                <c:pt idx="0">
                  <c:v>3522.7183634504654</c:v>
                </c:pt>
                <c:pt idx="1">
                  <c:v>1636.2261475652415</c:v>
                </c:pt>
                <c:pt idx="2">
                  <c:v>2375.0138157642964</c:v>
                </c:pt>
                <c:pt idx="3">
                  <c:v>1829.2326801646923</c:v>
                </c:pt>
                <c:pt idx="4">
                  <c:v>4778.5177419846623</c:v>
                </c:pt>
                <c:pt idx="5">
                  <c:v>4633.8326712371727</c:v>
                </c:pt>
                <c:pt idx="6">
                  <c:v>11247.169389554385</c:v>
                </c:pt>
                <c:pt idx="7">
                  <c:v>8815.1753528779482</c:v>
                </c:pt>
                <c:pt idx="8">
                  <c:v>2977.775172276039</c:v>
                </c:pt>
                <c:pt idx="9">
                  <c:v>3467.1347165802904</c:v>
                </c:pt>
                <c:pt idx="10">
                  <c:v>2742.0334739924851</c:v>
                </c:pt>
                <c:pt idx="11">
                  <c:v>2230.0494302084139</c:v>
                </c:pt>
                <c:pt idx="12">
                  <c:v>1769.7386259770178</c:v>
                </c:pt>
                <c:pt idx="13">
                  <c:v>1677.2854243989887</c:v>
                </c:pt>
                <c:pt idx="14">
                  <c:v>3971.5772605377551</c:v>
                </c:pt>
                <c:pt idx="15">
                  <c:v>5869.8006983754785</c:v>
                </c:pt>
                <c:pt idx="16">
                  <c:v>1370.3184499752604</c:v>
                </c:pt>
                <c:pt idx="17">
                  <c:v>2280.8847253359104</c:v>
                </c:pt>
                <c:pt idx="18">
                  <c:v>6421.1681301429398</c:v>
                </c:pt>
                <c:pt idx="19">
                  <c:v>3987.4982046161467</c:v>
                </c:pt>
                <c:pt idx="20">
                  <c:v>8418.2690101517273</c:v>
                </c:pt>
                <c:pt idx="21">
                  <c:v>2345.4064460746558</c:v>
                </c:pt>
                <c:pt idx="22">
                  <c:v>2725.8332151057002</c:v>
                </c:pt>
                <c:pt idx="23">
                  <c:v>10618.990385478894</c:v>
                </c:pt>
                <c:pt idx="24">
                  <c:v>5006.7179404416102</c:v>
                </c:pt>
                <c:pt idx="25">
                  <c:v>6416.9784080170475</c:v>
                </c:pt>
                <c:pt idx="26">
                  <c:v>2978.0544870844328</c:v>
                </c:pt>
                <c:pt idx="27">
                  <c:v>1204.4054537899149</c:v>
                </c:pt>
                <c:pt idx="28">
                  <c:v>2950.6816358619349</c:v>
                </c:pt>
                <c:pt idx="29">
                  <c:v>2816.0518982165868</c:v>
                </c:pt>
                <c:pt idx="30">
                  <c:v>4101.4586464404247</c:v>
                </c:pt>
                <c:pt idx="31">
                  <c:v>4742.2068168935939</c:v>
                </c:pt>
                <c:pt idx="32">
                  <c:v>5069.8430871383916</c:v>
                </c:pt>
                <c:pt idx="33">
                  <c:v>1893.7544009034377</c:v>
                </c:pt>
              </c:numCache>
            </c:numRef>
          </c:yVal>
          <c:smooth val="0"/>
          <c:extLst>
            <c:ext xmlns:c16="http://schemas.microsoft.com/office/drawing/2014/chart" uri="{C3380CC4-5D6E-409C-BE32-E72D297353CC}">
              <c16:uniqueId val="{00000003-0899-4024-9837-E8B0A59AFEDB}"/>
            </c:ext>
          </c:extLst>
        </c:ser>
        <c:dLbls>
          <c:showLegendKey val="0"/>
          <c:showVal val="0"/>
          <c:showCatName val="0"/>
          <c:showSerName val="0"/>
          <c:showPercent val="0"/>
          <c:showBubbleSize val="0"/>
        </c:dLbls>
        <c:axId val="375922248"/>
        <c:axId val="375922576"/>
      </c:scatterChart>
      <c:valAx>
        <c:axId val="375922248"/>
        <c:scaling>
          <c:orientation val="minMax"/>
          <c:max val="1"/>
          <c:min val="0.60000000000000009"/>
        </c:scaling>
        <c:delete val="0"/>
        <c:axPos val="b"/>
        <c:numFmt formatCode="0%" sourceLinked="1"/>
        <c:majorTickMark val="none"/>
        <c:minorTickMark val="none"/>
        <c:tickLblPos val="nextTo"/>
        <c:spPr>
          <a:noFill/>
          <a:ln w="0" cap="flat" cmpd="sng" algn="ctr">
            <a:solidFill>
              <a:schemeClr val="bg1"/>
            </a:solidFill>
            <a:round/>
          </a:ln>
          <a:effectLst/>
        </c:spPr>
        <c:txPr>
          <a:bodyPr rot="-60000000" spcFirstLastPara="1" vertOverflow="ellipsis" vert="horz" wrap="square" anchor="ctr" anchorCtr="1"/>
          <a:lstStyle/>
          <a:p>
            <a:pPr>
              <a:defRPr sz="900" b="0" i="0" u="none" strike="noStrike" kern="1200" baseline="0">
                <a:solidFill>
                  <a:schemeClr val="bg1">
                    <a:lumMod val="50000"/>
                  </a:schemeClr>
                </a:solidFill>
                <a:latin typeface="+mn-lt"/>
                <a:ea typeface="+mn-ea"/>
                <a:cs typeface="Segoe UI" panose="020B0502040204020203" pitchFamily="34" charset="0"/>
              </a:defRPr>
            </a:pPr>
            <a:endParaRPr lang="en-US"/>
          </a:p>
        </c:txPr>
        <c:crossAx val="375922576"/>
        <c:crosses val="autoZero"/>
        <c:crossBetween val="midCat"/>
      </c:valAx>
      <c:valAx>
        <c:axId val="375922576"/>
        <c:scaling>
          <c:orientation val="minMax"/>
          <c:max val="12000"/>
        </c:scaling>
        <c:delete val="0"/>
        <c:axPos val="l"/>
        <c:numFmt formatCode="_ * #,##0_ ;_ * \-#,##0_ ;_ * &quot;-&quot;??_ ;_ @_ "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bg1">
                    <a:lumMod val="50000"/>
                  </a:schemeClr>
                </a:solidFill>
                <a:latin typeface="+mn-lt"/>
                <a:ea typeface="+mn-ea"/>
                <a:cs typeface="Segoe UI" panose="020B0502040204020203" pitchFamily="34" charset="0"/>
              </a:defRPr>
            </a:pPr>
            <a:endParaRPr lang="en-US"/>
          </a:p>
        </c:txPr>
        <c:crossAx val="375922248"/>
        <c:crosses val="autoZero"/>
        <c:crossBetween val="midCat"/>
      </c:valAx>
      <c:spPr>
        <a:noFill/>
        <a:ln>
          <a:noFill/>
        </a:ln>
        <a:effectLst/>
      </c:spPr>
    </c:plotArea>
    <c:legend>
      <c:legendPos val="t"/>
      <c:legendEntry>
        <c:idx val="2"/>
        <c:delete val="1"/>
      </c:legendEntry>
      <c:legendEntry>
        <c:idx val="3"/>
        <c:delete val="1"/>
      </c:legendEntry>
      <c:layout>
        <c:manualLayout>
          <c:xMode val="edge"/>
          <c:yMode val="edge"/>
          <c:x val="0.42412170263788967"/>
          <c:y val="2.2590361445783132E-2"/>
          <c:w val="0.15429446442845723"/>
          <c:h val="7.7122070961009398E-2"/>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bg1">
                  <a:lumMod val="50000"/>
                </a:schemeClr>
              </a:solidFill>
              <a:latin typeface="+mn-lt"/>
              <a:ea typeface="+mn-ea"/>
              <a:cs typeface="Segoe UI" panose="020B0502040204020203" pitchFamily="34" charset="0"/>
            </a:defRPr>
          </a:pPr>
          <a:endParaRPr lang="en-US"/>
        </a:p>
      </c:txPr>
    </c:legend>
    <c:plotVisOnly val="1"/>
    <c:dispBlanksAs val="gap"/>
    <c:showDLblsOverMax val="0"/>
  </c:chart>
  <c:spPr>
    <a:noFill/>
    <a:ln>
      <a:noFill/>
    </a:ln>
    <a:effectLst/>
  </c:spPr>
  <c:txPr>
    <a:bodyPr/>
    <a:lstStyle/>
    <a:p>
      <a:pPr>
        <a:defRPr sz="1200">
          <a:solidFill>
            <a:schemeClr val="bg1">
              <a:lumMod val="50000"/>
            </a:schemeClr>
          </a:solidFill>
          <a:latin typeface="+mn-lt"/>
          <a:cs typeface="Segoe UI" panose="020B0502040204020203" pitchFamily="34" charset="0"/>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'claims ratio'!$K$4</c:f>
              <c:strCache>
                <c:ptCount val="1"/>
                <c:pt idx="0">
                  <c:v>Restricted</c:v>
                </c:pt>
              </c:strCache>
            </c:strRef>
          </c:tx>
          <c:spPr>
            <a:ln w="28575" cap="rnd">
              <a:solidFill>
                <a:schemeClr val="accent1"/>
              </a:solidFill>
              <a:round/>
            </a:ln>
            <a:effectLst/>
          </c:spPr>
          <c:marker>
            <c:symbol val="none"/>
          </c:marker>
          <c:cat>
            <c:numRef>
              <c:f>'claims ratio'!$J$23:$J$38</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'claims ratio'!$K$23:$K$38</c:f>
              <c:numCache>
                <c:formatCode>General</c:formatCode>
                <c:ptCount val="16"/>
                <c:pt idx="0">
                  <c:v>100</c:v>
                </c:pt>
                <c:pt idx="1">
                  <c:v>112.046783625731</c:v>
                </c:pt>
                <c:pt idx="2">
                  <c:v>130.71345029239765</c:v>
                </c:pt>
                <c:pt idx="3">
                  <c:v>145.98830409356728</c:v>
                </c:pt>
                <c:pt idx="4">
                  <c:v>156.28070175438597</c:v>
                </c:pt>
                <c:pt idx="5">
                  <c:v>161.40350877192986</c:v>
                </c:pt>
                <c:pt idx="6">
                  <c:v>168.79532163742692</c:v>
                </c:pt>
                <c:pt idx="7">
                  <c:v>170.31578947368419</c:v>
                </c:pt>
                <c:pt idx="8">
                  <c:v>180.00000000000003</c:v>
                </c:pt>
                <c:pt idx="9">
                  <c:v>196.74853801169596</c:v>
                </c:pt>
                <c:pt idx="10">
                  <c:v>215.88304093567254</c:v>
                </c:pt>
                <c:pt idx="11">
                  <c:v>234.94736842105266</c:v>
                </c:pt>
                <c:pt idx="12">
                  <c:v>251.71929824561403</c:v>
                </c:pt>
                <c:pt idx="13">
                  <c:v>267.9766081871345</c:v>
                </c:pt>
                <c:pt idx="14">
                  <c:v>292.72514619883043</c:v>
                </c:pt>
                <c:pt idx="15">
                  <c:v>317.59064327485385</c:v>
                </c:pt>
              </c:numCache>
            </c:numRef>
          </c:val>
          <c:smooth val="0"/>
          <c:extLst>
            <c:ext xmlns:c16="http://schemas.microsoft.com/office/drawing/2014/chart" uri="{C3380CC4-5D6E-409C-BE32-E72D297353CC}">
              <c16:uniqueId val="{00000000-EB39-41C6-A665-42554E6DA3D6}"/>
            </c:ext>
          </c:extLst>
        </c:ser>
        <c:ser>
          <c:idx val="1"/>
          <c:order val="1"/>
          <c:tx>
            <c:strRef>
              <c:f>'claims ratio'!$L$4</c:f>
              <c:strCache>
                <c:ptCount val="1"/>
                <c:pt idx="0">
                  <c:v>Open</c:v>
                </c:pt>
              </c:strCache>
            </c:strRef>
          </c:tx>
          <c:spPr>
            <a:ln w="28575" cap="rnd">
              <a:solidFill>
                <a:schemeClr val="accent2"/>
              </a:solidFill>
              <a:round/>
            </a:ln>
            <a:effectLst/>
          </c:spPr>
          <c:marker>
            <c:symbol val="none"/>
          </c:marker>
          <c:cat>
            <c:numRef>
              <c:f>'claims ratio'!$J$23:$J$38</c:f>
              <c:numCache>
                <c:formatCode>General</c:formatCode>
                <c:ptCount val="16"/>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numCache>
            </c:numRef>
          </c:cat>
          <c:val>
            <c:numRef>
              <c:f>'claims ratio'!$L$23:$L$38</c:f>
              <c:numCache>
                <c:formatCode>General</c:formatCode>
                <c:ptCount val="16"/>
                <c:pt idx="0">
                  <c:v>100</c:v>
                </c:pt>
                <c:pt idx="1">
                  <c:v>120.88490913879377</c:v>
                </c:pt>
                <c:pt idx="2">
                  <c:v>139.71556491967343</c:v>
                </c:pt>
                <c:pt idx="3">
                  <c:v>160.4687911509086</c:v>
                </c:pt>
                <c:pt idx="4">
                  <c:v>172.29391624967081</c:v>
                </c:pt>
                <c:pt idx="5">
                  <c:v>179.43112983934688</c:v>
                </c:pt>
                <c:pt idx="6">
                  <c:v>187.12141164076905</c:v>
                </c:pt>
                <c:pt idx="7">
                  <c:v>202.68633131419543</c:v>
                </c:pt>
                <c:pt idx="8">
                  <c:v>225.33579141427441</c:v>
                </c:pt>
                <c:pt idx="9">
                  <c:v>251.46168027390044</c:v>
                </c:pt>
                <c:pt idx="10">
                  <c:v>274.63787200421382</c:v>
                </c:pt>
                <c:pt idx="11">
                  <c:v>298.23544903871476</c:v>
                </c:pt>
                <c:pt idx="12">
                  <c:v>318.98867526994991</c:v>
                </c:pt>
                <c:pt idx="13">
                  <c:v>345.03555438504071</c:v>
                </c:pt>
                <c:pt idx="14">
                  <c:v>374.00579404793251</c:v>
                </c:pt>
                <c:pt idx="15">
                  <c:v>402.52831182512506</c:v>
                </c:pt>
              </c:numCache>
            </c:numRef>
          </c:val>
          <c:smooth val="0"/>
          <c:extLst>
            <c:ext xmlns:c16="http://schemas.microsoft.com/office/drawing/2014/chart" uri="{C3380CC4-5D6E-409C-BE32-E72D297353CC}">
              <c16:uniqueId val="{00000001-EB39-41C6-A665-42554E6DA3D6}"/>
            </c:ext>
          </c:extLst>
        </c:ser>
        <c:dLbls>
          <c:showLegendKey val="0"/>
          <c:showVal val="0"/>
          <c:showCatName val="0"/>
          <c:showSerName val="0"/>
          <c:showPercent val="0"/>
          <c:showBubbleSize val="0"/>
        </c:dLbls>
        <c:smooth val="0"/>
        <c:axId val="543471720"/>
        <c:axId val="543464504"/>
      </c:lineChart>
      <c:catAx>
        <c:axId val="543471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solidFill>
                <a:latin typeface="+mn-lt"/>
                <a:ea typeface="+mn-ea"/>
                <a:cs typeface="+mn-cs"/>
              </a:defRPr>
            </a:pPr>
            <a:endParaRPr lang="en-US"/>
          </a:p>
        </c:txPr>
        <c:crossAx val="543464504"/>
        <c:crosses val="autoZero"/>
        <c:auto val="1"/>
        <c:lblAlgn val="ctr"/>
        <c:lblOffset val="100"/>
        <c:noMultiLvlLbl val="0"/>
      </c:catAx>
      <c:valAx>
        <c:axId val="543464504"/>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a:t>Relative contributions (R PBPM)</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434717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solidFill>
      <a:schemeClr val="bg1"/>
    </a:solidFill>
    <a:ln w="9525" cap="flat" cmpd="sng" algn="ctr">
      <a:noFill/>
      <a:round/>
    </a:ln>
    <a:effectLst/>
  </c:spPr>
  <c:txPr>
    <a:bodyPr/>
    <a:lstStyle/>
    <a:p>
      <a:pPr>
        <a:defRPr sz="1200">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1-0C97-4D8E-A3DA-CD45FC58C0BA}"/>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2-0C97-4D8E-A3DA-CD45FC58C0BA}"/>
              </c:ext>
            </c:extLst>
          </c:dPt>
          <c:dLbls>
            <c:numFmt formatCode="&quot;R&quot;#,##0" sourceLinked="0"/>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Segoe UI" panose="020B0502040204020203" pitchFamily="34" charset="0"/>
                    <a:ea typeface="+mn-ea"/>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'Avg Age'!$AJ$14:$AJ$15</c:f>
              <c:strCache>
                <c:ptCount val="2"/>
                <c:pt idx="0">
                  <c:v>Small open</c:v>
                </c:pt>
                <c:pt idx="1">
                  <c:v>Large open</c:v>
                </c:pt>
              </c:strCache>
            </c:strRef>
          </c:cat>
          <c:val>
            <c:numRef>
              <c:f>'Avg Age'!$AX$14:$AX$15</c:f>
              <c:numCache>
                <c:formatCode>General</c:formatCode>
                <c:ptCount val="2"/>
                <c:pt idx="0">
                  <c:v>101.72433822129119</c:v>
                </c:pt>
                <c:pt idx="1">
                  <c:v>187.04859097250653</c:v>
                </c:pt>
              </c:numCache>
            </c:numRef>
          </c:val>
          <c:extLst>
            <c:ext xmlns:c16="http://schemas.microsoft.com/office/drawing/2014/chart" uri="{C3380CC4-5D6E-409C-BE32-E72D297353CC}">
              <c16:uniqueId val="{00000000-0C97-4D8E-A3DA-CD45FC58C0BA}"/>
            </c:ext>
          </c:extLst>
        </c:ser>
        <c:dLbls>
          <c:showLegendKey val="0"/>
          <c:showVal val="0"/>
          <c:showCatName val="0"/>
          <c:showSerName val="0"/>
          <c:showPercent val="0"/>
          <c:showBubbleSize val="0"/>
        </c:dLbls>
        <c:gapWidth val="219"/>
        <c:overlap val="-27"/>
        <c:axId val="862330911"/>
        <c:axId val="1553349295"/>
      </c:barChart>
      <c:catAx>
        <c:axId val="8623309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Segoe UI" panose="020B0502040204020203" pitchFamily="34" charset="0"/>
                <a:ea typeface="+mn-ea"/>
                <a:cs typeface="Segoe UI" panose="020B0502040204020203" pitchFamily="34" charset="0"/>
              </a:defRPr>
            </a:pPr>
            <a:endParaRPr lang="en-US"/>
          </a:p>
        </c:txPr>
        <c:crossAx val="1553349295"/>
        <c:crosses val="autoZero"/>
        <c:auto val="1"/>
        <c:lblAlgn val="ctr"/>
        <c:lblOffset val="100"/>
        <c:noMultiLvlLbl val="0"/>
      </c:catAx>
      <c:valAx>
        <c:axId val="1553349295"/>
        <c:scaling>
          <c:orientation val="minMax"/>
        </c:scaling>
        <c:delete val="1"/>
        <c:axPos val="l"/>
        <c:numFmt formatCode="General" sourceLinked="1"/>
        <c:majorTickMark val="none"/>
        <c:minorTickMark val="none"/>
        <c:tickLblPos val="nextTo"/>
        <c:crossAx val="862330911"/>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400">
          <a:latin typeface="Segoe UI" panose="020B0502040204020203" pitchFamily="34" charset="0"/>
          <a:cs typeface="Segoe UI" panose="020B0502040204020203"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5A1BCF-EDE8-49EE-897B-B15B6D8F1BD3}"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E1CEB29C-9F42-4557-8923-E920B3220B72}">
      <dgm:prSet phldrT="[Text]" custT="1"/>
      <dgm:spPr/>
      <dgm:t>
        <a:bodyPr/>
        <a:lstStyle/>
        <a:p>
          <a:r>
            <a:rPr lang="en-US" sz="3600" dirty="0"/>
            <a:t>Risk fragmentation</a:t>
          </a:r>
        </a:p>
      </dgm:t>
    </dgm:pt>
    <dgm:pt modelId="{508471AC-F25D-4186-BFBA-62A4A3920136}" type="parTrans" cxnId="{F03412D7-76FE-4BF5-A46B-2179D733953A}">
      <dgm:prSet/>
      <dgm:spPr/>
      <dgm:t>
        <a:bodyPr/>
        <a:lstStyle/>
        <a:p>
          <a:endParaRPr lang="en-US" sz="1400"/>
        </a:p>
      </dgm:t>
    </dgm:pt>
    <dgm:pt modelId="{BF8EE74A-1101-4E63-A560-61D2C2508715}" type="sibTrans" cxnId="{F03412D7-76FE-4BF5-A46B-2179D733953A}">
      <dgm:prSet/>
      <dgm:spPr/>
      <dgm:t>
        <a:bodyPr/>
        <a:lstStyle/>
        <a:p>
          <a:endParaRPr lang="en-US" sz="1400"/>
        </a:p>
      </dgm:t>
    </dgm:pt>
    <dgm:pt modelId="{A6A6B1C9-5A77-4989-8030-E3DA964D1100}">
      <dgm:prSet phldrT="[Text]" custT="1"/>
      <dgm:spPr/>
      <dgm:t>
        <a:bodyPr/>
        <a:lstStyle/>
        <a:p>
          <a:r>
            <a:rPr lang="en-US" sz="3600" dirty="0"/>
            <a:t>Administrative economies of scale</a:t>
          </a:r>
        </a:p>
      </dgm:t>
    </dgm:pt>
    <dgm:pt modelId="{EDFEC4AE-80CC-42D1-B5A1-6354A98413DD}" type="parTrans" cxnId="{1D7F45D1-28D6-4E99-B21E-B09459098F4A}">
      <dgm:prSet/>
      <dgm:spPr/>
      <dgm:t>
        <a:bodyPr/>
        <a:lstStyle/>
        <a:p>
          <a:endParaRPr lang="en-US" sz="1400"/>
        </a:p>
      </dgm:t>
    </dgm:pt>
    <dgm:pt modelId="{E005AF46-0DDA-451D-913D-003730200B3F}" type="sibTrans" cxnId="{1D7F45D1-28D6-4E99-B21E-B09459098F4A}">
      <dgm:prSet/>
      <dgm:spPr/>
      <dgm:t>
        <a:bodyPr/>
        <a:lstStyle/>
        <a:p>
          <a:endParaRPr lang="en-US" sz="1400"/>
        </a:p>
      </dgm:t>
    </dgm:pt>
    <dgm:pt modelId="{C0CBC047-60B7-4C85-A43F-724C223BF07C}">
      <dgm:prSet phldrT="[Text]" custT="1"/>
      <dgm:spPr/>
      <dgm:t>
        <a:bodyPr/>
        <a:lstStyle/>
        <a:p>
          <a:r>
            <a:rPr lang="en-US" sz="3600" dirty="0"/>
            <a:t>Monopsony purchaser benefit</a:t>
          </a:r>
        </a:p>
      </dgm:t>
    </dgm:pt>
    <dgm:pt modelId="{2B64220B-9124-49E2-932D-3D21E2D54280}" type="parTrans" cxnId="{FB442C49-414E-4EE6-861D-155CFA62AD3E}">
      <dgm:prSet/>
      <dgm:spPr/>
      <dgm:t>
        <a:bodyPr/>
        <a:lstStyle/>
        <a:p>
          <a:endParaRPr lang="en-US" sz="1400"/>
        </a:p>
      </dgm:t>
    </dgm:pt>
    <dgm:pt modelId="{F2D9C323-EA16-48E7-BD1F-E71F7D89BBA1}" type="sibTrans" cxnId="{FB442C49-414E-4EE6-861D-155CFA62AD3E}">
      <dgm:prSet/>
      <dgm:spPr/>
      <dgm:t>
        <a:bodyPr/>
        <a:lstStyle/>
        <a:p>
          <a:endParaRPr lang="en-US" sz="1400"/>
        </a:p>
      </dgm:t>
    </dgm:pt>
    <dgm:pt modelId="{75721318-35E6-4D20-86BF-D7D279D7E64C}">
      <dgm:prSet phldrT="[Text]" custT="1"/>
      <dgm:spPr/>
      <dgm:t>
        <a:bodyPr/>
        <a:lstStyle/>
        <a:p>
          <a:r>
            <a:rPr lang="en-US" sz="2400" dirty="0"/>
            <a:t>Prevent clusters of young-and-healthy lives</a:t>
          </a:r>
        </a:p>
      </dgm:t>
    </dgm:pt>
    <dgm:pt modelId="{CEEF85D5-E2E7-463E-A767-A2CCFAF0CA60}" type="parTrans" cxnId="{2C6F701D-F318-4C63-9FED-F45F151A4655}">
      <dgm:prSet/>
      <dgm:spPr/>
      <dgm:t>
        <a:bodyPr/>
        <a:lstStyle/>
        <a:p>
          <a:endParaRPr lang="en-US" sz="1400"/>
        </a:p>
      </dgm:t>
    </dgm:pt>
    <dgm:pt modelId="{20636FAC-4FE5-4056-A552-B89F21DA6D8B}" type="sibTrans" cxnId="{2C6F701D-F318-4C63-9FED-F45F151A4655}">
      <dgm:prSet/>
      <dgm:spPr/>
      <dgm:t>
        <a:bodyPr/>
        <a:lstStyle/>
        <a:p>
          <a:endParaRPr lang="en-US" sz="1400"/>
        </a:p>
      </dgm:t>
    </dgm:pt>
    <dgm:pt modelId="{472EB4D7-8361-4708-9358-10A66154A495}">
      <dgm:prSet phldrT="[Text]" custT="1"/>
      <dgm:spPr/>
      <dgm:t>
        <a:bodyPr/>
        <a:lstStyle/>
        <a:p>
          <a:r>
            <a:rPr lang="en-US" sz="2400" dirty="0"/>
            <a:t>Costs could reduce to say 3% </a:t>
          </a:r>
          <a:br>
            <a:rPr lang="en-US" sz="2400" dirty="0"/>
          </a:br>
          <a:r>
            <a:rPr lang="en-US" sz="2400" dirty="0"/>
            <a:t>(medical schemes currently at 11%)</a:t>
          </a:r>
        </a:p>
      </dgm:t>
    </dgm:pt>
    <dgm:pt modelId="{8E279C53-8DC3-4176-8C2C-6FBFAC422921}" type="parTrans" cxnId="{27064069-1E50-41F3-8084-9CFCC4A1592A}">
      <dgm:prSet/>
      <dgm:spPr/>
      <dgm:t>
        <a:bodyPr/>
        <a:lstStyle/>
        <a:p>
          <a:endParaRPr lang="en-US" sz="1400"/>
        </a:p>
      </dgm:t>
    </dgm:pt>
    <dgm:pt modelId="{7542209B-8482-4385-852D-D27C29C2546F}" type="sibTrans" cxnId="{27064069-1E50-41F3-8084-9CFCC4A1592A}">
      <dgm:prSet/>
      <dgm:spPr/>
      <dgm:t>
        <a:bodyPr/>
        <a:lstStyle/>
        <a:p>
          <a:endParaRPr lang="en-US" sz="1400"/>
        </a:p>
      </dgm:t>
    </dgm:pt>
    <dgm:pt modelId="{5CCDCED9-A809-4568-A788-A03B39A3B13E}">
      <dgm:prSet phldrT="[Text]" custT="1"/>
      <dgm:spPr/>
      <dgm:t>
        <a:bodyPr/>
        <a:lstStyle/>
        <a:p>
          <a:r>
            <a:rPr lang="en-US" sz="2400" dirty="0"/>
            <a:t>Ability to purchase at lower prices</a:t>
          </a:r>
        </a:p>
      </dgm:t>
    </dgm:pt>
    <dgm:pt modelId="{3A1283BB-A942-4290-80B0-35013AF86CBE}" type="parTrans" cxnId="{D312C0B8-B741-4F58-B05E-ACF988665AA7}">
      <dgm:prSet/>
      <dgm:spPr/>
      <dgm:t>
        <a:bodyPr/>
        <a:lstStyle/>
        <a:p>
          <a:endParaRPr lang="en-US" sz="1400"/>
        </a:p>
      </dgm:t>
    </dgm:pt>
    <dgm:pt modelId="{A3FBAD2F-B06A-4060-BA43-2ECEEFD72710}" type="sibTrans" cxnId="{D312C0B8-B741-4F58-B05E-ACF988665AA7}">
      <dgm:prSet/>
      <dgm:spPr/>
      <dgm:t>
        <a:bodyPr/>
        <a:lstStyle/>
        <a:p>
          <a:endParaRPr lang="en-US" sz="1400"/>
        </a:p>
      </dgm:t>
    </dgm:pt>
    <dgm:pt modelId="{F615FF61-3EA9-4CC3-AA60-E120273D7367}">
      <dgm:prSet phldrT="[Text]" custT="1"/>
      <dgm:spPr/>
      <dgm:t>
        <a:bodyPr/>
        <a:lstStyle/>
        <a:p>
          <a:endParaRPr lang="en-US" sz="2400" dirty="0"/>
        </a:p>
      </dgm:t>
    </dgm:pt>
    <dgm:pt modelId="{B1BA07F0-2286-477C-8AC4-BF3F052AEF55}" type="parTrans" cxnId="{718D58CC-6140-4E39-8110-E92B12F7F8C2}">
      <dgm:prSet/>
      <dgm:spPr/>
      <dgm:t>
        <a:bodyPr/>
        <a:lstStyle/>
        <a:p>
          <a:endParaRPr lang="en-US"/>
        </a:p>
      </dgm:t>
    </dgm:pt>
    <dgm:pt modelId="{A07979B3-91C5-4934-B4F5-A97067658049}" type="sibTrans" cxnId="{718D58CC-6140-4E39-8110-E92B12F7F8C2}">
      <dgm:prSet/>
      <dgm:spPr/>
      <dgm:t>
        <a:bodyPr/>
        <a:lstStyle/>
        <a:p>
          <a:endParaRPr lang="en-US"/>
        </a:p>
      </dgm:t>
    </dgm:pt>
    <dgm:pt modelId="{4B6D96D4-709B-4F69-BBCA-A61B08A6B357}" type="pres">
      <dgm:prSet presAssocID="{505A1BCF-EDE8-49EE-897B-B15B6D8F1BD3}" presName="linear" presStyleCnt="0">
        <dgm:presLayoutVars>
          <dgm:animLvl val="lvl"/>
          <dgm:resizeHandles val="exact"/>
        </dgm:presLayoutVars>
      </dgm:prSet>
      <dgm:spPr/>
    </dgm:pt>
    <dgm:pt modelId="{2939C758-6DD0-4BAD-81C5-AB96693E3824}" type="pres">
      <dgm:prSet presAssocID="{E1CEB29C-9F42-4557-8923-E920B3220B72}" presName="parentText" presStyleLbl="node1" presStyleIdx="0" presStyleCnt="3">
        <dgm:presLayoutVars>
          <dgm:chMax val="0"/>
          <dgm:bulletEnabled val="1"/>
        </dgm:presLayoutVars>
      </dgm:prSet>
      <dgm:spPr/>
    </dgm:pt>
    <dgm:pt modelId="{753DBB82-3E62-4ACC-B631-D73E9CC0D0F9}" type="pres">
      <dgm:prSet presAssocID="{E1CEB29C-9F42-4557-8923-E920B3220B72}" presName="childText" presStyleLbl="revTx" presStyleIdx="0" presStyleCnt="3">
        <dgm:presLayoutVars>
          <dgm:bulletEnabled val="1"/>
        </dgm:presLayoutVars>
      </dgm:prSet>
      <dgm:spPr/>
    </dgm:pt>
    <dgm:pt modelId="{30C7AACD-3F5C-44FB-AB2F-567DBA9D8FAF}" type="pres">
      <dgm:prSet presAssocID="{A6A6B1C9-5A77-4989-8030-E3DA964D1100}" presName="parentText" presStyleLbl="node1" presStyleIdx="1" presStyleCnt="3">
        <dgm:presLayoutVars>
          <dgm:chMax val="0"/>
          <dgm:bulletEnabled val="1"/>
        </dgm:presLayoutVars>
      </dgm:prSet>
      <dgm:spPr/>
    </dgm:pt>
    <dgm:pt modelId="{0E27F5D5-A4C8-4BBC-A495-1EBFB9707363}" type="pres">
      <dgm:prSet presAssocID="{A6A6B1C9-5A77-4989-8030-E3DA964D1100}" presName="childText" presStyleLbl="revTx" presStyleIdx="1" presStyleCnt="3">
        <dgm:presLayoutVars>
          <dgm:bulletEnabled val="1"/>
        </dgm:presLayoutVars>
      </dgm:prSet>
      <dgm:spPr/>
    </dgm:pt>
    <dgm:pt modelId="{A0278FCC-B58C-42EC-A485-137574CD087E}" type="pres">
      <dgm:prSet presAssocID="{C0CBC047-60B7-4C85-A43F-724C223BF07C}" presName="parentText" presStyleLbl="node1" presStyleIdx="2" presStyleCnt="3">
        <dgm:presLayoutVars>
          <dgm:chMax val="0"/>
          <dgm:bulletEnabled val="1"/>
        </dgm:presLayoutVars>
      </dgm:prSet>
      <dgm:spPr/>
    </dgm:pt>
    <dgm:pt modelId="{A449F8EB-581D-4E5C-A927-DC73215F4F3A}" type="pres">
      <dgm:prSet presAssocID="{C0CBC047-60B7-4C85-A43F-724C223BF07C}" presName="childText" presStyleLbl="revTx" presStyleIdx="2" presStyleCnt="3">
        <dgm:presLayoutVars>
          <dgm:bulletEnabled val="1"/>
        </dgm:presLayoutVars>
      </dgm:prSet>
      <dgm:spPr/>
    </dgm:pt>
  </dgm:ptLst>
  <dgm:cxnLst>
    <dgm:cxn modelId="{2C6F701D-F318-4C63-9FED-F45F151A4655}" srcId="{E1CEB29C-9F42-4557-8923-E920B3220B72}" destId="{75721318-35E6-4D20-86BF-D7D279D7E64C}" srcOrd="0" destOrd="0" parTransId="{CEEF85D5-E2E7-463E-A767-A2CCFAF0CA60}" sibTransId="{20636FAC-4FE5-4056-A552-B89F21DA6D8B}"/>
    <dgm:cxn modelId="{D75B1334-6DAE-4A74-BAE1-0C4DDD4C7CD9}" type="presOf" srcId="{F615FF61-3EA9-4CC3-AA60-E120273D7367}" destId="{0E27F5D5-A4C8-4BBC-A495-1EBFB9707363}" srcOrd="0" destOrd="1" presId="urn:microsoft.com/office/officeart/2005/8/layout/vList2"/>
    <dgm:cxn modelId="{44D5BF36-DBF1-4F44-A8BC-EEF99E5A1977}" type="presOf" srcId="{A6A6B1C9-5A77-4989-8030-E3DA964D1100}" destId="{30C7AACD-3F5C-44FB-AB2F-567DBA9D8FAF}" srcOrd="0" destOrd="0" presId="urn:microsoft.com/office/officeart/2005/8/layout/vList2"/>
    <dgm:cxn modelId="{DA68893D-2BAE-4511-9B9F-F41FD5BEF407}" type="presOf" srcId="{5CCDCED9-A809-4568-A788-A03B39A3B13E}" destId="{A449F8EB-581D-4E5C-A927-DC73215F4F3A}" srcOrd="0" destOrd="0" presId="urn:microsoft.com/office/officeart/2005/8/layout/vList2"/>
    <dgm:cxn modelId="{F96AB862-A7D2-4E34-84F7-BDDCB11074E7}" type="presOf" srcId="{E1CEB29C-9F42-4557-8923-E920B3220B72}" destId="{2939C758-6DD0-4BAD-81C5-AB96693E3824}" srcOrd="0" destOrd="0" presId="urn:microsoft.com/office/officeart/2005/8/layout/vList2"/>
    <dgm:cxn modelId="{EF08A848-105C-44FA-BE81-140E6A89ED6B}" type="presOf" srcId="{C0CBC047-60B7-4C85-A43F-724C223BF07C}" destId="{A0278FCC-B58C-42EC-A485-137574CD087E}" srcOrd="0" destOrd="0" presId="urn:microsoft.com/office/officeart/2005/8/layout/vList2"/>
    <dgm:cxn modelId="{FB442C49-414E-4EE6-861D-155CFA62AD3E}" srcId="{505A1BCF-EDE8-49EE-897B-B15B6D8F1BD3}" destId="{C0CBC047-60B7-4C85-A43F-724C223BF07C}" srcOrd="2" destOrd="0" parTransId="{2B64220B-9124-49E2-932D-3D21E2D54280}" sibTransId="{F2D9C323-EA16-48E7-BD1F-E71F7D89BBA1}"/>
    <dgm:cxn modelId="{27064069-1E50-41F3-8084-9CFCC4A1592A}" srcId="{A6A6B1C9-5A77-4989-8030-E3DA964D1100}" destId="{472EB4D7-8361-4708-9358-10A66154A495}" srcOrd="0" destOrd="0" parTransId="{8E279C53-8DC3-4176-8C2C-6FBFAC422921}" sibTransId="{7542209B-8482-4385-852D-D27C29C2546F}"/>
    <dgm:cxn modelId="{F4F9C19A-05BC-47E0-894E-2DE744670409}" type="presOf" srcId="{472EB4D7-8361-4708-9358-10A66154A495}" destId="{0E27F5D5-A4C8-4BBC-A495-1EBFB9707363}" srcOrd="0" destOrd="0" presId="urn:microsoft.com/office/officeart/2005/8/layout/vList2"/>
    <dgm:cxn modelId="{D312C0B8-B741-4F58-B05E-ACF988665AA7}" srcId="{C0CBC047-60B7-4C85-A43F-724C223BF07C}" destId="{5CCDCED9-A809-4568-A788-A03B39A3B13E}" srcOrd="0" destOrd="0" parTransId="{3A1283BB-A942-4290-80B0-35013AF86CBE}" sibTransId="{A3FBAD2F-B06A-4060-BA43-2ECEEFD72710}"/>
    <dgm:cxn modelId="{F34D3BC0-1915-42A3-B878-EDF464D7EDF5}" type="presOf" srcId="{75721318-35E6-4D20-86BF-D7D279D7E64C}" destId="{753DBB82-3E62-4ACC-B631-D73E9CC0D0F9}" srcOrd="0" destOrd="0" presId="urn:microsoft.com/office/officeart/2005/8/layout/vList2"/>
    <dgm:cxn modelId="{718D58CC-6140-4E39-8110-E92B12F7F8C2}" srcId="{A6A6B1C9-5A77-4989-8030-E3DA964D1100}" destId="{F615FF61-3EA9-4CC3-AA60-E120273D7367}" srcOrd="1" destOrd="0" parTransId="{B1BA07F0-2286-477C-8AC4-BF3F052AEF55}" sibTransId="{A07979B3-91C5-4934-B4F5-A97067658049}"/>
    <dgm:cxn modelId="{1D7F45D1-28D6-4E99-B21E-B09459098F4A}" srcId="{505A1BCF-EDE8-49EE-897B-B15B6D8F1BD3}" destId="{A6A6B1C9-5A77-4989-8030-E3DA964D1100}" srcOrd="1" destOrd="0" parTransId="{EDFEC4AE-80CC-42D1-B5A1-6354A98413DD}" sibTransId="{E005AF46-0DDA-451D-913D-003730200B3F}"/>
    <dgm:cxn modelId="{F03412D7-76FE-4BF5-A46B-2179D733953A}" srcId="{505A1BCF-EDE8-49EE-897B-B15B6D8F1BD3}" destId="{E1CEB29C-9F42-4557-8923-E920B3220B72}" srcOrd="0" destOrd="0" parTransId="{508471AC-F25D-4186-BFBA-62A4A3920136}" sibTransId="{BF8EE74A-1101-4E63-A560-61D2C2508715}"/>
    <dgm:cxn modelId="{0BB6A6FA-202A-4350-AD41-6381843B6F0B}" type="presOf" srcId="{505A1BCF-EDE8-49EE-897B-B15B6D8F1BD3}" destId="{4B6D96D4-709B-4F69-BBCA-A61B08A6B357}" srcOrd="0" destOrd="0" presId="urn:microsoft.com/office/officeart/2005/8/layout/vList2"/>
    <dgm:cxn modelId="{89BE3D9F-4787-4275-ACD8-9BD1067B5DDB}" type="presParOf" srcId="{4B6D96D4-709B-4F69-BBCA-A61B08A6B357}" destId="{2939C758-6DD0-4BAD-81C5-AB96693E3824}" srcOrd="0" destOrd="0" presId="urn:microsoft.com/office/officeart/2005/8/layout/vList2"/>
    <dgm:cxn modelId="{B174D76C-B0EC-4793-AC78-7D45BA5C429C}" type="presParOf" srcId="{4B6D96D4-709B-4F69-BBCA-A61B08A6B357}" destId="{753DBB82-3E62-4ACC-B631-D73E9CC0D0F9}" srcOrd="1" destOrd="0" presId="urn:microsoft.com/office/officeart/2005/8/layout/vList2"/>
    <dgm:cxn modelId="{FFF3436F-E7B5-451B-86B4-68171F5BA8EB}" type="presParOf" srcId="{4B6D96D4-709B-4F69-BBCA-A61B08A6B357}" destId="{30C7AACD-3F5C-44FB-AB2F-567DBA9D8FAF}" srcOrd="2" destOrd="0" presId="urn:microsoft.com/office/officeart/2005/8/layout/vList2"/>
    <dgm:cxn modelId="{DAAF2C32-519F-4F41-8FED-1E6D1F586D31}" type="presParOf" srcId="{4B6D96D4-709B-4F69-BBCA-A61B08A6B357}" destId="{0E27F5D5-A4C8-4BBC-A495-1EBFB9707363}" srcOrd="3" destOrd="0" presId="urn:microsoft.com/office/officeart/2005/8/layout/vList2"/>
    <dgm:cxn modelId="{066ABE19-70DC-48C2-A75B-15E7B0F3CCF1}" type="presParOf" srcId="{4B6D96D4-709B-4F69-BBCA-A61B08A6B357}" destId="{A0278FCC-B58C-42EC-A485-137574CD087E}" srcOrd="4" destOrd="0" presId="urn:microsoft.com/office/officeart/2005/8/layout/vList2"/>
    <dgm:cxn modelId="{259F31F7-375B-485A-932B-76E93D2A089F}" type="presParOf" srcId="{4B6D96D4-709B-4F69-BBCA-A61B08A6B357}" destId="{A449F8EB-581D-4E5C-A927-DC73215F4F3A}"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05A1BCF-EDE8-49EE-897B-B15B6D8F1BD3}" type="doc">
      <dgm:prSet loTypeId="urn:microsoft.com/office/officeart/2005/8/layout/vList2" loCatId="list" qsTypeId="urn:microsoft.com/office/officeart/2005/8/quickstyle/simple1" qsCatId="simple" csTypeId="urn:microsoft.com/office/officeart/2005/8/colors/colorful3" csCatId="colorful" phldr="1"/>
      <dgm:spPr/>
      <dgm:t>
        <a:bodyPr/>
        <a:lstStyle/>
        <a:p>
          <a:endParaRPr lang="en-US"/>
        </a:p>
      </dgm:t>
    </dgm:pt>
    <dgm:pt modelId="{E1CEB29C-9F42-4557-8923-E920B3220B72}">
      <dgm:prSet phldrT="[Text]" custT="1"/>
      <dgm:spPr/>
      <dgm:t>
        <a:bodyPr/>
        <a:lstStyle/>
        <a:p>
          <a:r>
            <a:rPr lang="en-US" sz="3600" dirty="0"/>
            <a:t>Risk fragmentation</a:t>
          </a:r>
        </a:p>
      </dgm:t>
    </dgm:pt>
    <dgm:pt modelId="{508471AC-F25D-4186-BFBA-62A4A3920136}" type="parTrans" cxnId="{F03412D7-76FE-4BF5-A46B-2179D733953A}">
      <dgm:prSet/>
      <dgm:spPr/>
      <dgm:t>
        <a:bodyPr/>
        <a:lstStyle/>
        <a:p>
          <a:endParaRPr lang="en-US" sz="1400"/>
        </a:p>
      </dgm:t>
    </dgm:pt>
    <dgm:pt modelId="{BF8EE74A-1101-4E63-A560-61D2C2508715}" type="sibTrans" cxnId="{F03412D7-76FE-4BF5-A46B-2179D733953A}">
      <dgm:prSet/>
      <dgm:spPr/>
      <dgm:t>
        <a:bodyPr/>
        <a:lstStyle/>
        <a:p>
          <a:endParaRPr lang="en-US" sz="1400"/>
        </a:p>
      </dgm:t>
    </dgm:pt>
    <dgm:pt modelId="{A6A6B1C9-5A77-4989-8030-E3DA964D1100}">
      <dgm:prSet phldrT="[Text]" custT="1"/>
      <dgm:spPr/>
      <dgm:t>
        <a:bodyPr/>
        <a:lstStyle/>
        <a:p>
          <a:r>
            <a:rPr lang="en-US" sz="3600" dirty="0"/>
            <a:t>Administrative economies of scale</a:t>
          </a:r>
        </a:p>
      </dgm:t>
    </dgm:pt>
    <dgm:pt modelId="{EDFEC4AE-80CC-42D1-B5A1-6354A98413DD}" type="parTrans" cxnId="{1D7F45D1-28D6-4E99-B21E-B09459098F4A}">
      <dgm:prSet/>
      <dgm:spPr/>
      <dgm:t>
        <a:bodyPr/>
        <a:lstStyle/>
        <a:p>
          <a:endParaRPr lang="en-US" sz="1400"/>
        </a:p>
      </dgm:t>
    </dgm:pt>
    <dgm:pt modelId="{E005AF46-0DDA-451D-913D-003730200B3F}" type="sibTrans" cxnId="{1D7F45D1-28D6-4E99-B21E-B09459098F4A}">
      <dgm:prSet/>
      <dgm:spPr/>
      <dgm:t>
        <a:bodyPr/>
        <a:lstStyle/>
        <a:p>
          <a:endParaRPr lang="en-US" sz="1400"/>
        </a:p>
      </dgm:t>
    </dgm:pt>
    <dgm:pt modelId="{C0CBC047-60B7-4C85-A43F-724C223BF07C}">
      <dgm:prSet phldrT="[Text]" custT="1"/>
      <dgm:spPr/>
      <dgm:t>
        <a:bodyPr/>
        <a:lstStyle/>
        <a:p>
          <a:r>
            <a:rPr lang="en-US" sz="3600" dirty="0"/>
            <a:t>Monopsony purchaser benefit</a:t>
          </a:r>
        </a:p>
      </dgm:t>
    </dgm:pt>
    <dgm:pt modelId="{2B64220B-9124-49E2-932D-3D21E2D54280}" type="parTrans" cxnId="{FB442C49-414E-4EE6-861D-155CFA62AD3E}">
      <dgm:prSet/>
      <dgm:spPr/>
      <dgm:t>
        <a:bodyPr/>
        <a:lstStyle/>
        <a:p>
          <a:endParaRPr lang="en-US" sz="1400"/>
        </a:p>
      </dgm:t>
    </dgm:pt>
    <dgm:pt modelId="{F2D9C323-EA16-48E7-BD1F-E71F7D89BBA1}" type="sibTrans" cxnId="{FB442C49-414E-4EE6-861D-155CFA62AD3E}">
      <dgm:prSet/>
      <dgm:spPr/>
      <dgm:t>
        <a:bodyPr/>
        <a:lstStyle/>
        <a:p>
          <a:endParaRPr lang="en-US" sz="1400"/>
        </a:p>
      </dgm:t>
    </dgm:pt>
    <dgm:pt modelId="{75721318-35E6-4D20-86BF-D7D279D7E64C}">
      <dgm:prSet phldrT="[Text]" custT="1"/>
      <dgm:spPr/>
      <dgm:t>
        <a:bodyPr/>
        <a:lstStyle/>
        <a:p>
          <a:r>
            <a:rPr lang="en-US" sz="2400" dirty="0"/>
            <a:t>Are small restricted schemes younger or older than large open schemes?</a:t>
          </a:r>
        </a:p>
      </dgm:t>
    </dgm:pt>
    <dgm:pt modelId="{CEEF85D5-E2E7-463E-A767-A2CCFAF0CA60}" type="parTrans" cxnId="{2C6F701D-F318-4C63-9FED-F45F151A4655}">
      <dgm:prSet/>
      <dgm:spPr/>
      <dgm:t>
        <a:bodyPr/>
        <a:lstStyle/>
        <a:p>
          <a:endParaRPr lang="en-US" sz="1400"/>
        </a:p>
      </dgm:t>
    </dgm:pt>
    <dgm:pt modelId="{20636FAC-4FE5-4056-A552-B89F21DA6D8B}" type="sibTrans" cxnId="{2C6F701D-F318-4C63-9FED-F45F151A4655}">
      <dgm:prSet/>
      <dgm:spPr/>
      <dgm:t>
        <a:bodyPr/>
        <a:lstStyle/>
        <a:p>
          <a:endParaRPr lang="en-US" sz="1400"/>
        </a:p>
      </dgm:t>
    </dgm:pt>
    <dgm:pt modelId="{472EB4D7-8361-4708-9358-10A66154A495}">
      <dgm:prSet phldrT="[Text]" custT="1"/>
      <dgm:spPr/>
      <dgm:t>
        <a:bodyPr/>
        <a:lstStyle/>
        <a:p>
          <a:r>
            <a:rPr lang="en-US" sz="2400" dirty="0"/>
            <a:t>How do small restricted schemes’ non-health expenditure compare to large open schemes?</a:t>
          </a:r>
        </a:p>
      </dgm:t>
    </dgm:pt>
    <dgm:pt modelId="{8E279C53-8DC3-4176-8C2C-6FBFAC422921}" type="parTrans" cxnId="{27064069-1E50-41F3-8084-9CFCC4A1592A}">
      <dgm:prSet/>
      <dgm:spPr/>
      <dgm:t>
        <a:bodyPr/>
        <a:lstStyle/>
        <a:p>
          <a:endParaRPr lang="en-US" sz="1400"/>
        </a:p>
      </dgm:t>
    </dgm:pt>
    <dgm:pt modelId="{7542209B-8482-4385-852D-D27C29C2546F}" type="sibTrans" cxnId="{27064069-1E50-41F3-8084-9CFCC4A1592A}">
      <dgm:prSet/>
      <dgm:spPr/>
      <dgm:t>
        <a:bodyPr/>
        <a:lstStyle/>
        <a:p>
          <a:endParaRPr lang="en-US" sz="1400"/>
        </a:p>
      </dgm:t>
    </dgm:pt>
    <dgm:pt modelId="{5CCDCED9-A809-4568-A788-A03B39A3B13E}">
      <dgm:prSet phldrT="[Text]" custT="1"/>
      <dgm:spPr/>
      <dgm:t>
        <a:bodyPr/>
        <a:lstStyle/>
        <a:p>
          <a:r>
            <a:rPr lang="en-US" sz="2400" dirty="0"/>
            <a:t>Do larger schemes necessarily negotiate lower prices?</a:t>
          </a:r>
        </a:p>
      </dgm:t>
    </dgm:pt>
    <dgm:pt modelId="{3A1283BB-A942-4290-80B0-35013AF86CBE}" type="parTrans" cxnId="{D312C0B8-B741-4F58-B05E-ACF988665AA7}">
      <dgm:prSet/>
      <dgm:spPr/>
      <dgm:t>
        <a:bodyPr/>
        <a:lstStyle/>
        <a:p>
          <a:endParaRPr lang="en-US" sz="1400"/>
        </a:p>
      </dgm:t>
    </dgm:pt>
    <dgm:pt modelId="{A3FBAD2F-B06A-4060-BA43-2ECEEFD72710}" type="sibTrans" cxnId="{D312C0B8-B741-4F58-B05E-ACF988665AA7}">
      <dgm:prSet/>
      <dgm:spPr/>
      <dgm:t>
        <a:bodyPr/>
        <a:lstStyle/>
        <a:p>
          <a:endParaRPr lang="en-US" sz="1400"/>
        </a:p>
      </dgm:t>
    </dgm:pt>
    <dgm:pt modelId="{F615FF61-3EA9-4CC3-AA60-E120273D7367}">
      <dgm:prSet phldrT="[Text]" custT="1"/>
      <dgm:spPr/>
      <dgm:t>
        <a:bodyPr/>
        <a:lstStyle/>
        <a:p>
          <a:endParaRPr lang="en-US" sz="2400" dirty="0"/>
        </a:p>
      </dgm:t>
    </dgm:pt>
    <dgm:pt modelId="{B1BA07F0-2286-477C-8AC4-BF3F052AEF55}" type="parTrans" cxnId="{718D58CC-6140-4E39-8110-E92B12F7F8C2}">
      <dgm:prSet/>
      <dgm:spPr/>
      <dgm:t>
        <a:bodyPr/>
        <a:lstStyle/>
        <a:p>
          <a:endParaRPr lang="en-US"/>
        </a:p>
      </dgm:t>
    </dgm:pt>
    <dgm:pt modelId="{A07979B3-91C5-4934-B4F5-A97067658049}" type="sibTrans" cxnId="{718D58CC-6140-4E39-8110-E92B12F7F8C2}">
      <dgm:prSet/>
      <dgm:spPr/>
      <dgm:t>
        <a:bodyPr/>
        <a:lstStyle/>
        <a:p>
          <a:endParaRPr lang="en-US"/>
        </a:p>
      </dgm:t>
    </dgm:pt>
    <dgm:pt modelId="{4B6D96D4-709B-4F69-BBCA-A61B08A6B357}" type="pres">
      <dgm:prSet presAssocID="{505A1BCF-EDE8-49EE-897B-B15B6D8F1BD3}" presName="linear" presStyleCnt="0">
        <dgm:presLayoutVars>
          <dgm:animLvl val="lvl"/>
          <dgm:resizeHandles val="exact"/>
        </dgm:presLayoutVars>
      </dgm:prSet>
      <dgm:spPr/>
    </dgm:pt>
    <dgm:pt modelId="{2939C758-6DD0-4BAD-81C5-AB96693E3824}" type="pres">
      <dgm:prSet presAssocID="{E1CEB29C-9F42-4557-8923-E920B3220B72}" presName="parentText" presStyleLbl="node1" presStyleIdx="0" presStyleCnt="3">
        <dgm:presLayoutVars>
          <dgm:chMax val="0"/>
          <dgm:bulletEnabled val="1"/>
        </dgm:presLayoutVars>
      </dgm:prSet>
      <dgm:spPr/>
    </dgm:pt>
    <dgm:pt modelId="{753DBB82-3E62-4ACC-B631-D73E9CC0D0F9}" type="pres">
      <dgm:prSet presAssocID="{E1CEB29C-9F42-4557-8923-E920B3220B72}" presName="childText" presStyleLbl="revTx" presStyleIdx="0" presStyleCnt="3">
        <dgm:presLayoutVars>
          <dgm:bulletEnabled val="1"/>
        </dgm:presLayoutVars>
      </dgm:prSet>
      <dgm:spPr/>
    </dgm:pt>
    <dgm:pt modelId="{30C7AACD-3F5C-44FB-AB2F-567DBA9D8FAF}" type="pres">
      <dgm:prSet presAssocID="{A6A6B1C9-5A77-4989-8030-E3DA964D1100}" presName="parentText" presStyleLbl="node1" presStyleIdx="1" presStyleCnt="3">
        <dgm:presLayoutVars>
          <dgm:chMax val="0"/>
          <dgm:bulletEnabled val="1"/>
        </dgm:presLayoutVars>
      </dgm:prSet>
      <dgm:spPr/>
    </dgm:pt>
    <dgm:pt modelId="{0E27F5D5-A4C8-4BBC-A495-1EBFB9707363}" type="pres">
      <dgm:prSet presAssocID="{A6A6B1C9-5A77-4989-8030-E3DA964D1100}" presName="childText" presStyleLbl="revTx" presStyleIdx="1" presStyleCnt="3">
        <dgm:presLayoutVars>
          <dgm:bulletEnabled val="1"/>
        </dgm:presLayoutVars>
      </dgm:prSet>
      <dgm:spPr/>
    </dgm:pt>
    <dgm:pt modelId="{A0278FCC-B58C-42EC-A485-137574CD087E}" type="pres">
      <dgm:prSet presAssocID="{C0CBC047-60B7-4C85-A43F-724C223BF07C}" presName="parentText" presStyleLbl="node1" presStyleIdx="2" presStyleCnt="3">
        <dgm:presLayoutVars>
          <dgm:chMax val="0"/>
          <dgm:bulletEnabled val="1"/>
        </dgm:presLayoutVars>
      </dgm:prSet>
      <dgm:spPr/>
    </dgm:pt>
    <dgm:pt modelId="{A449F8EB-581D-4E5C-A927-DC73215F4F3A}" type="pres">
      <dgm:prSet presAssocID="{C0CBC047-60B7-4C85-A43F-724C223BF07C}" presName="childText" presStyleLbl="revTx" presStyleIdx="2" presStyleCnt="3">
        <dgm:presLayoutVars>
          <dgm:bulletEnabled val="1"/>
        </dgm:presLayoutVars>
      </dgm:prSet>
      <dgm:spPr/>
    </dgm:pt>
  </dgm:ptLst>
  <dgm:cxnLst>
    <dgm:cxn modelId="{2C6F701D-F318-4C63-9FED-F45F151A4655}" srcId="{E1CEB29C-9F42-4557-8923-E920B3220B72}" destId="{75721318-35E6-4D20-86BF-D7D279D7E64C}" srcOrd="0" destOrd="0" parTransId="{CEEF85D5-E2E7-463E-A767-A2CCFAF0CA60}" sibTransId="{20636FAC-4FE5-4056-A552-B89F21DA6D8B}"/>
    <dgm:cxn modelId="{D75B1334-6DAE-4A74-BAE1-0C4DDD4C7CD9}" type="presOf" srcId="{F615FF61-3EA9-4CC3-AA60-E120273D7367}" destId="{0E27F5D5-A4C8-4BBC-A495-1EBFB9707363}" srcOrd="0" destOrd="1" presId="urn:microsoft.com/office/officeart/2005/8/layout/vList2"/>
    <dgm:cxn modelId="{44D5BF36-DBF1-4F44-A8BC-EEF99E5A1977}" type="presOf" srcId="{A6A6B1C9-5A77-4989-8030-E3DA964D1100}" destId="{30C7AACD-3F5C-44FB-AB2F-567DBA9D8FAF}" srcOrd="0" destOrd="0" presId="urn:microsoft.com/office/officeart/2005/8/layout/vList2"/>
    <dgm:cxn modelId="{DA68893D-2BAE-4511-9B9F-F41FD5BEF407}" type="presOf" srcId="{5CCDCED9-A809-4568-A788-A03B39A3B13E}" destId="{A449F8EB-581D-4E5C-A927-DC73215F4F3A}" srcOrd="0" destOrd="0" presId="urn:microsoft.com/office/officeart/2005/8/layout/vList2"/>
    <dgm:cxn modelId="{F96AB862-A7D2-4E34-84F7-BDDCB11074E7}" type="presOf" srcId="{E1CEB29C-9F42-4557-8923-E920B3220B72}" destId="{2939C758-6DD0-4BAD-81C5-AB96693E3824}" srcOrd="0" destOrd="0" presId="urn:microsoft.com/office/officeart/2005/8/layout/vList2"/>
    <dgm:cxn modelId="{EF08A848-105C-44FA-BE81-140E6A89ED6B}" type="presOf" srcId="{C0CBC047-60B7-4C85-A43F-724C223BF07C}" destId="{A0278FCC-B58C-42EC-A485-137574CD087E}" srcOrd="0" destOrd="0" presId="urn:microsoft.com/office/officeart/2005/8/layout/vList2"/>
    <dgm:cxn modelId="{FB442C49-414E-4EE6-861D-155CFA62AD3E}" srcId="{505A1BCF-EDE8-49EE-897B-B15B6D8F1BD3}" destId="{C0CBC047-60B7-4C85-A43F-724C223BF07C}" srcOrd="2" destOrd="0" parTransId="{2B64220B-9124-49E2-932D-3D21E2D54280}" sibTransId="{F2D9C323-EA16-48E7-BD1F-E71F7D89BBA1}"/>
    <dgm:cxn modelId="{27064069-1E50-41F3-8084-9CFCC4A1592A}" srcId="{A6A6B1C9-5A77-4989-8030-E3DA964D1100}" destId="{472EB4D7-8361-4708-9358-10A66154A495}" srcOrd="0" destOrd="0" parTransId="{8E279C53-8DC3-4176-8C2C-6FBFAC422921}" sibTransId="{7542209B-8482-4385-852D-D27C29C2546F}"/>
    <dgm:cxn modelId="{F4F9C19A-05BC-47E0-894E-2DE744670409}" type="presOf" srcId="{472EB4D7-8361-4708-9358-10A66154A495}" destId="{0E27F5D5-A4C8-4BBC-A495-1EBFB9707363}" srcOrd="0" destOrd="0" presId="urn:microsoft.com/office/officeart/2005/8/layout/vList2"/>
    <dgm:cxn modelId="{D312C0B8-B741-4F58-B05E-ACF988665AA7}" srcId="{C0CBC047-60B7-4C85-A43F-724C223BF07C}" destId="{5CCDCED9-A809-4568-A788-A03B39A3B13E}" srcOrd="0" destOrd="0" parTransId="{3A1283BB-A942-4290-80B0-35013AF86CBE}" sibTransId="{A3FBAD2F-B06A-4060-BA43-2ECEEFD72710}"/>
    <dgm:cxn modelId="{F34D3BC0-1915-42A3-B878-EDF464D7EDF5}" type="presOf" srcId="{75721318-35E6-4D20-86BF-D7D279D7E64C}" destId="{753DBB82-3E62-4ACC-B631-D73E9CC0D0F9}" srcOrd="0" destOrd="0" presId="urn:microsoft.com/office/officeart/2005/8/layout/vList2"/>
    <dgm:cxn modelId="{718D58CC-6140-4E39-8110-E92B12F7F8C2}" srcId="{A6A6B1C9-5A77-4989-8030-E3DA964D1100}" destId="{F615FF61-3EA9-4CC3-AA60-E120273D7367}" srcOrd="1" destOrd="0" parTransId="{B1BA07F0-2286-477C-8AC4-BF3F052AEF55}" sibTransId="{A07979B3-91C5-4934-B4F5-A97067658049}"/>
    <dgm:cxn modelId="{1D7F45D1-28D6-4E99-B21E-B09459098F4A}" srcId="{505A1BCF-EDE8-49EE-897B-B15B6D8F1BD3}" destId="{A6A6B1C9-5A77-4989-8030-E3DA964D1100}" srcOrd="1" destOrd="0" parTransId="{EDFEC4AE-80CC-42D1-B5A1-6354A98413DD}" sibTransId="{E005AF46-0DDA-451D-913D-003730200B3F}"/>
    <dgm:cxn modelId="{F03412D7-76FE-4BF5-A46B-2179D733953A}" srcId="{505A1BCF-EDE8-49EE-897B-B15B6D8F1BD3}" destId="{E1CEB29C-9F42-4557-8923-E920B3220B72}" srcOrd="0" destOrd="0" parTransId="{508471AC-F25D-4186-BFBA-62A4A3920136}" sibTransId="{BF8EE74A-1101-4E63-A560-61D2C2508715}"/>
    <dgm:cxn modelId="{0BB6A6FA-202A-4350-AD41-6381843B6F0B}" type="presOf" srcId="{505A1BCF-EDE8-49EE-897B-B15B6D8F1BD3}" destId="{4B6D96D4-709B-4F69-BBCA-A61B08A6B357}" srcOrd="0" destOrd="0" presId="urn:microsoft.com/office/officeart/2005/8/layout/vList2"/>
    <dgm:cxn modelId="{89BE3D9F-4787-4275-ACD8-9BD1067B5DDB}" type="presParOf" srcId="{4B6D96D4-709B-4F69-BBCA-A61B08A6B357}" destId="{2939C758-6DD0-4BAD-81C5-AB96693E3824}" srcOrd="0" destOrd="0" presId="urn:microsoft.com/office/officeart/2005/8/layout/vList2"/>
    <dgm:cxn modelId="{B174D76C-B0EC-4793-AC78-7D45BA5C429C}" type="presParOf" srcId="{4B6D96D4-709B-4F69-BBCA-A61B08A6B357}" destId="{753DBB82-3E62-4ACC-B631-D73E9CC0D0F9}" srcOrd="1" destOrd="0" presId="urn:microsoft.com/office/officeart/2005/8/layout/vList2"/>
    <dgm:cxn modelId="{FFF3436F-E7B5-451B-86B4-68171F5BA8EB}" type="presParOf" srcId="{4B6D96D4-709B-4F69-BBCA-A61B08A6B357}" destId="{30C7AACD-3F5C-44FB-AB2F-567DBA9D8FAF}" srcOrd="2" destOrd="0" presId="urn:microsoft.com/office/officeart/2005/8/layout/vList2"/>
    <dgm:cxn modelId="{DAAF2C32-519F-4F41-8FED-1E6D1F586D31}" type="presParOf" srcId="{4B6D96D4-709B-4F69-BBCA-A61B08A6B357}" destId="{0E27F5D5-A4C8-4BBC-A495-1EBFB9707363}" srcOrd="3" destOrd="0" presId="urn:microsoft.com/office/officeart/2005/8/layout/vList2"/>
    <dgm:cxn modelId="{066ABE19-70DC-48C2-A75B-15E7B0F3CCF1}" type="presParOf" srcId="{4B6D96D4-709B-4F69-BBCA-A61B08A6B357}" destId="{A0278FCC-B58C-42EC-A485-137574CD087E}" srcOrd="4" destOrd="0" presId="urn:microsoft.com/office/officeart/2005/8/layout/vList2"/>
    <dgm:cxn modelId="{259F31F7-375B-485A-932B-76E93D2A089F}" type="presParOf" srcId="{4B6D96D4-709B-4F69-BBCA-A61B08A6B357}" destId="{A449F8EB-581D-4E5C-A927-DC73215F4F3A}"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AC36155-4175-4310-9CDC-DE3D403E9C55}" type="doc">
      <dgm:prSet loTypeId="urn:microsoft.com/office/officeart/2005/8/layout/hierarchy4" loCatId="hierarchy" qsTypeId="urn:microsoft.com/office/officeart/2005/8/quickstyle/simple1" qsCatId="simple" csTypeId="urn:microsoft.com/office/officeart/2005/8/colors/colorful4" csCatId="colorful" phldr="1"/>
      <dgm:spPr/>
      <dgm:t>
        <a:bodyPr/>
        <a:lstStyle/>
        <a:p>
          <a:endParaRPr lang="en-US"/>
        </a:p>
      </dgm:t>
    </dgm:pt>
    <dgm:pt modelId="{4FC6C5C6-09C8-45FC-BB46-9FA785EE19CE}">
      <dgm:prSet phldrT="[Text]"/>
      <dgm:spPr/>
      <dgm:t>
        <a:bodyPr/>
        <a:lstStyle/>
        <a:p>
          <a:r>
            <a:rPr lang="en-US" dirty="0"/>
            <a:t>Social solidarity</a:t>
          </a:r>
        </a:p>
      </dgm:t>
    </dgm:pt>
    <dgm:pt modelId="{F3F14DAF-686F-435F-B507-D4A639765B94}" type="parTrans" cxnId="{D054906B-04E4-42EB-9E81-E78ED5E4763D}">
      <dgm:prSet/>
      <dgm:spPr/>
      <dgm:t>
        <a:bodyPr/>
        <a:lstStyle/>
        <a:p>
          <a:endParaRPr lang="en-US"/>
        </a:p>
      </dgm:t>
    </dgm:pt>
    <dgm:pt modelId="{FA7D0085-2449-4A37-9606-3DE1F9C8D8D6}" type="sibTrans" cxnId="{D054906B-04E4-42EB-9E81-E78ED5E4763D}">
      <dgm:prSet/>
      <dgm:spPr/>
      <dgm:t>
        <a:bodyPr/>
        <a:lstStyle/>
        <a:p>
          <a:endParaRPr lang="en-US"/>
        </a:p>
      </dgm:t>
    </dgm:pt>
    <dgm:pt modelId="{B78BAD26-0188-45AA-9C3D-5C1F84A03A14}">
      <dgm:prSet phldrT="[Text]"/>
      <dgm:spPr/>
      <dgm:t>
        <a:bodyPr/>
        <a:lstStyle/>
        <a:p>
          <a:r>
            <a:rPr lang="en-US" dirty="0"/>
            <a:t>Risk cross-subsidies</a:t>
          </a:r>
        </a:p>
      </dgm:t>
    </dgm:pt>
    <dgm:pt modelId="{1CF46E3E-4180-4AB1-91B9-F074C2E42069}" type="parTrans" cxnId="{A22064B2-5510-422C-8369-A00EDA5486F9}">
      <dgm:prSet/>
      <dgm:spPr/>
      <dgm:t>
        <a:bodyPr/>
        <a:lstStyle/>
        <a:p>
          <a:endParaRPr lang="en-US"/>
        </a:p>
      </dgm:t>
    </dgm:pt>
    <dgm:pt modelId="{B0467D07-1E4E-433C-957E-FE80634CC816}" type="sibTrans" cxnId="{A22064B2-5510-422C-8369-A00EDA5486F9}">
      <dgm:prSet/>
      <dgm:spPr/>
      <dgm:t>
        <a:bodyPr/>
        <a:lstStyle/>
        <a:p>
          <a:endParaRPr lang="en-US"/>
        </a:p>
      </dgm:t>
    </dgm:pt>
    <dgm:pt modelId="{6F6D353C-5151-45DC-A508-050D898877FB}">
      <dgm:prSet phldrT="[Text]"/>
      <dgm:spPr/>
      <dgm:t>
        <a:bodyPr/>
        <a:lstStyle/>
        <a:p>
          <a:r>
            <a:rPr lang="en-US" dirty="0"/>
            <a:t>Income cross-subsidies</a:t>
          </a:r>
        </a:p>
      </dgm:t>
    </dgm:pt>
    <dgm:pt modelId="{BA25E316-59BE-4154-A3E3-6761B026F8B4}" type="parTrans" cxnId="{45C61BE2-2298-4C57-966B-15F723A4070F}">
      <dgm:prSet/>
      <dgm:spPr/>
      <dgm:t>
        <a:bodyPr/>
        <a:lstStyle/>
        <a:p>
          <a:endParaRPr lang="en-US"/>
        </a:p>
      </dgm:t>
    </dgm:pt>
    <dgm:pt modelId="{8542D57A-3E2C-4047-ADD9-6972CCE6E70C}" type="sibTrans" cxnId="{45C61BE2-2298-4C57-966B-15F723A4070F}">
      <dgm:prSet/>
      <dgm:spPr/>
      <dgm:t>
        <a:bodyPr/>
        <a:lstStyle/>
        <a:p>
          <a:endParaRPr lang="en-US"/>
        </a:p>
      </dgm:t>
    </dgm:pt>
    <dgm:pt modelId="{96E59625-940A-44AD-B55D-D758C4EC89ED}" type="pres">
      <dgm:prSet presAssocID="{9AC36155-4175-4310-9CDC-DE3D403E9C55}" presName="Name0" presStyleCnt="0">
        <dgm:presLayoutVars>
          <dgm:chPref val="1"/>
          <dgm:dir/>
          <dgm:animOne val="branch"/>
          <dgm:animLvl val="lvl"/>
          <dgm:resizeHandles/>
        </dgm:presLayoutVars>
      </dgm:prSet>
      <dgm:spPr/>
    </dgm:pt>
    <dgm:pt modelId="{DDFAFEB0-15A0-4C45-849E-6DBF4491026F}" type="pres">
      <dgm:prSet presAssocID="{4FC6C5C6-09C8-45FC-BB46-9FA785EE19CE}" presName="vertOne" presStyleCnt="0"/>
      <dgm:spPr/>
    </dgm:pt>
    <dgm:pt modelId="{046F93D2-8619-49CA-92D2-640B9D8FB23C}" type="pres">
      <dgm:prSet presAssocID="{4FC6C5C6-09C8-45FC-BB46-9FA785EE19CE}" presName="txOne" presStyleLbl="node0" presStyleIdx="0" presStyleCnt="1">
        <dgm:presLayoutVars>
          <dgm:chPref val="3"/>
        </dgm:presLayoutVars>
      </dgm:prSet>
      <dgm:spPr/>
    </dgm:pt>
    <dgm:pt modelId="{C264C41D-772E-49DA-AB60-9F78F2064373}" type="pres">
      <dgm:prSet presAssocID="{4FC6C5C6-09C8-45FC-BB46-9FA785EE19CE}" presName="parTransOne" presStyleCnt="0"/>
      <dgm:spPr/>
    </dgm:pt>
    <dgm:pt modelId="{5001E42C-D118-4BA1-84AC-2BA0A04C5E31}" type="pres">
      <dgm:prSet presAssocID="{4FC6C5C6-09C8-45FC-BB46-9FA785EE19CE}" presName="horzOne" presStyleCnt="0"/>
      <dgm:spPr/>
    </dgm:pt>
    <dgm:pt modelId="{EB0B17CC-2B43-471B-8D92-70C9107EAE27}" type="pres">
      <dgm:prSet presAssocID="{B78BAD26-0188-45AA-9C3D-5C1F84A03A14}" presName="vertTwo" presStyleCnt="0"/>
      <dgm:spPr/>
    </dgm:pt>
    <dgm:pt modelId="{2AF231C9-403D-46EC-8E2B-3CE9C1914BA8}" type="pres">
      <dgm:prSet presAssocID="{B78BAD26-0188-45AA-9C3D-5C1F84A03A14}" presName="txTwo" presStyleLbl="node2" presStyleIdx="0" presStyleCnt="2">
        <dgm:presLayoutVars>
          <dgm:chPref val="3"/>
        </dgm:presLayoutVars>
      </dgm:prSet>
      <dgm:spPr/>
    </dgm:pt>
    <dgm:pt modelId="{9BE754F6-F6A1-4DD7-9B27-0AAA7A437218}" type="pres">
      <dgm:prSet presAssocID="{B78BAD26-0188-45AA-9C3D-5C1F84A03A14}" presName="horzTwo" presStyleCnt="0"/>
      <dgm:spPr/>
    </dgm:pt>
    <dgm:pt modelId="{172D36AF-6051-439F-A402-BC6BACBE8137}" type="pres">
      <dgm:prSet presAssocID="{B0467D07-1E4E-433C-957E-FE80634CC816}" presName="sibSpaceTwo" presStyleCnt="0"/>
      <dgm:spPr/>
    </dgm:pt>
    <dgm:pt modelId="{4BA8C176-EA84-41F0-AC3C-75E749F4CCAB}" type="pres">
      <dgm:prSet presAssocID="{6F6D353C-5151-45DC-A508-050D898877FB}" presName="vertTwo" presStyleCnt="0"/>
      <dgm:spPr/>
    </dgm:pt>
    <dgm:pt modelId="{803F9751-1661-406D-898A-FEE0E9237143}" type="pres">
      <dgm:prSet presAssocID="{6F6D353C-5151-45DC-A508-050D898877FB}" presName="txTwo" presStyleLbl="node2" presStyleIdx="1" presStyleCnt="2">
        <dgm:presLayoutVars>
          <dgm:chPref val="3"/>
        </dgm:presLayoutVars>
      </dgm:prSet>
      <dgm:spPr/>
    </dgm:pt>
    <dgm:pt modelId="{29D2D3E0-C587-430B-B398-617514830914}" type="pres">
      <dgm:prSet presAssocID="{6F6D353C-5151-45DC-A508-050D898877FB}" presName="horzTwo" presStyleCnt="0"/>
      <dgm:spPr/>
    </dgm:pt>
  </dgm:ptLst>
  <dgm:cxnLst>
    <dgm:cxn modelId="{D054906B-04E4-42EB-9E81-E78ED5E4763D}" srcId="{9AC36155-4175-4310-9CDC-DE3D403E9C55}" destId="{4FC6C5C6-09C8-45FC-BB46-9FA785EE19CE}" srcOrd="0" destOrd="0" parTransId="{F3F14DAF-686F-435F-B507-D4A639765B94}" sibTransId="{FA7D0085-2449-4A37-9606-3DE1F9C8D8D6}"/>
    <dgm:cxn modelId="{E4A1F971-06D9-4E46-90D6-249A086CB29B}" type="presOf" srcId="{6F6D353C-5151-45DC-A508-050D898877FB}" destId="{803F9751-1661-406D-898A-FEE0E9237143}" srcOrd="0" destOrd="0" presId="urn:microsoft.com/office/officeart/2005/8/layout/hierarchy4"/>
    <dgm:cxn modelId="{2E539759-3665-4CA6-A6B5-2AB38D307B99}" type="presOf" srcId="{B78BAD26-0188-45AA-9C3D-5C1F84A03A14}" destId="{2AF231C9-403D-46EC-8E2B-3CE9C1914BA8}" srcOrd="0" destOrd="0" presId="urn:microsoft.com/office/officeart/2005/8/layout/hierarchy4"/>
    <dgm:cxn modelId="{93192DA7-7AA2-4C7B-A2C4-3DAA4DCAE5A2}" type="presOf" srcId="{9AC36155-4175-4310-9CDC-DE3D403E9C55}" destId="{96E59625-940A-44AD-B55D-D758C4EC89ED}" srcOrd="0" destOrd="0" presId="urn:microsoft.com/office/officeart/2005/8/layout/hierarchy4"/>
    <dgm:cxn modelId="{A22064B2-5510-422C-8369-A00EDA5486F9}" srcId="{4FC6C5C6-09C8-45FC-BB46-9FA785EE19CE}" destId="{B78BAD26-0188-45AA-9C3D-5C1F84A03A14}" srcOrd="0" destOrd="0" parTransId="{1CF46E3E-4180-4AB1-91B9-F074C2E42069}" sibTransId="{B0467D07-1E4E-433C-957E-FE80634CC816}"/>
    <dgm:cxn modelId="{9E5C87CF-4BAF-428A-A569-CFF851F437AB}" type="presOf" srcId="{4FC6C5C6-09C8-45FC-BB46-9FA785EE19CE}" destId="{046F93D2-8619-49CA-92D2-640B9D8FB23C}" srcOrd="0" destOrd="0" presId="urn:microsoft.com/office/officeart/2005/8/layout/hierarchy4"/>
    <dgm:cxn modelId="{45C61BE2-2298-4C57-966B-15F723A4070F}" srcId="{4FC6C5C6-09C8-45FC-BB46-9FA785EE19CE}" destId="{6F6D353C-5151-45DC-A508-050D898877FB}" srcOrd="1" destOrd="0" parTransId="{BA25E316-59BE-4154-A3E3-6761B026F8B4}" sibTransId="{8542D57A-3E2C-4047-ADD9-6972CCE6E70C}"/>
    <dgm:cxn modelId="{3853A1D5-1B44-40EF-858F-FD7B346D0D95}" type="presParOf" srcId="{96E59625-940A-44AD-B55D-D758C4EC89ED}" destId="{DDFAFEB0-15A0-4C45-849E-6DBF4491026F}" srcOrd="0" destOrd="0" presId="urn:microsoft.com/office/officeart/2005/8/layout/hierarchy4"/>
    <dgm:cxn modelId="{530F6A24-9030-4C1F-B74D-791A4D31A27E}" type="presParOf" srcId="{DDFAFEB0-15A0-4C45-849E-6DBF4491026F}" destId="{046F93D2-8619-49CA-92D2-640B9D8FB23C}" srcOrd="0" destOrd="0" presId="urn:microsoft.com/office/officeart/2005/8/layout/hierarchy4"/>
    <dgm:cxn modelId="{A03EB3DB-8128-42AF-B162-B9E699A31D2D}" type="presParOf" srcId="{DDFAFEB0-15A0-4C45-849E-6DBF4491026F}" destId="{C264C41D-772E-49DA-AB60-9F78F2064373}" srcOrd="1" destOrd="0" presId="urn:microsoft.com/office/officeart/2005/8/layout/hierarchy4"/>
    <dgm:cxn modelId="{59912259-92DB-469A-9773-E5CC686F5C52}" type="presParOf" srcId="{DDFAFEB0-15A0-4C45-849E-6DBF4491026F}" destId="{5001E42C-D118-4BA1-84AC-2BA0A04C5E31}" srcOrd="2" destOrd="0" presId="urn:microsoft.com/office/officeart/2005/8/layout/hierarchy4"/>
    <dgm:cxn modelId="{78C58ECB-B4B3-4BA1-BB50-F5445E74DDC3}" type="presParOf" srcId="{5001E42C-D118-4BA1-84AC-2BA0A04C5E31}" destId="{EB0B17CC-2B43-471B-8D92-70C9107EAE27}" srcOrd="0" destOrd="0" presId="urn:microsoft.com/office/officeart/2005/8/layout/hierarchy4"/>
    <dgm:cxn modelId="{05923E10-B6DB-4187-BD58-0E02AFA46BBB}" type="presParOf" srcId="{EB0B17CC-2B43-471B-8D92-70C9107EAE27}" destId="{2AF231C9-403D-46EC-8E2B-3CE9C1914BA8}" srcOrd="0" destOrd="0" presId="urn:microsoft.com/office/officeart/2005/8/layout/hierarchy4"/>
    <dgm:cxn modelId="{01179D5D-03D6-4DD7-B5C5-E6F6F78C4034}" type="presParOf" srcId="{EB0B17CC-2B43-471B-8D92-70C9107EAE27}" destId="{9BE754F6-F6A1-4DD7-9B27-0AAA7A437218}" srcOrd="1" destOrd="0" presId="urn:microsoft.com/office/officeart/2005/8/layout/hierarchy4"/>
    <dgm:cxn modelId="{A37807B5-F94B-451C-9535-26C6AF4D7BA5}" type="presParOf" srcId="{5001E42C-D118-4BA1-84AC-2BA0A04C5E31}" destId="{172D36AF-6051-439F-A402-BC6BACBE8137}" srcOrd="1" destOrd="0" presId="urn:microsoft.com/office/officeart/2005/8/layout/hierarchy4"/>
    <dgm:cxn modelId="{DCCCAFF5-25C5-42EC-ABF9-B9762A534C89}" type="presParOf" srcId="{5001E42C-D118-4BA1-84AC-2BA0A04C5E31}" destId="{4BA8C176-EA84-41F0-AC3C-75E749F4CCAB}" srcOrd="2" destOrd="0" presId="urn:microsoft.com/office/officeart/2005/8/layout/hierarchy4"/>
    <dgm:cxn modelId="{D7FBA92E-4617-4595-90CF-05FAB5B8418A}" type="presParOf" srcId="{4BA8C176-EA84-41F0-AC3C-75E749F4CCAB}" destId="{803F9751-1661-406D-898A-FEE0E9237143}" srcOrd="0" destOrd="0" presId="urn:microsoft.com/office/officeart/2005/8/layout/hierarchy4"/>
    <dgm:cxn modelId="{A28E3932-B365-4B6F-A674-1CBC36A83DE3}" type="presParOf" srcId="{4BA8C176-EA84-41F0-AC3C-75E749F4CCAB}" destId="{29D2D3E0-C587-430B-B398-617514830914}"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39C758-6DD0-4BAD-81C5-AB96693E3824}">
      <dsp:nvSpPr>
        <dsp:cNvPr id="0" name=""/>
        <dsp:cNvSpPr/>
      </dsp:nvSpPr>
      <dsp:spPr>
        <a:xfrm>
          <a:off x="0" y="39674"/>
          <a:ext cx="7550551" cy="87984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Risk fragmentation</a:t>
          </a:r>
        </a:p>
      </dsp:txBody>
      <dsp:txXfrm>
        <a:off x="42950" y="82624"/>
        <a:ext cx="7464651" cy="793940"/>
      </dsp:txXfrm>
    </dsp:sp>
    <dsp:sp modelId="{753DBB82-3E62-4ACC-B631-D73E9CC0D0F9}">
      <dsp:nvSpPr>
        <dsp:cNvPr id="0" name=""/>
        <dsp:cNvSpPr/>
      </dsp:nvSpPr>
      <dsp:spPr>
        <a:xfrm>
          <a:off x="0" y="919514"/>
          <a:ext cx="7550551" cy="778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730"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Prevent clusters of young-and-healthy lives</a:t>
          </a:r>
        </a:p>
      </dsp:txBody>
      <dsp:txXfrm>
        <a:off x="0" y="919514"/>
        <a:ext cx="7550551" cy="778320"/>
      </dsp:txXfrm>
    </dsp:sp>
    <dsp:sp modelId="{30C7AACD-3F5C-44FB-AB2F-567DBA9D8FAF}">
      <dsp:nvSpPr>
        <dsp:cNvPr id="0" name=""/>
        <dsp:cNvSpPr/>
      </dsp:nvSpPr>
      <dsp:spPr>
        <a:xfrm>
          <a:off x="0" y="1697834"/>
          <a:ext cx="7550551" cy="879840"/>
        </a:xfrm>
        <a:prstGeom prst="roundRect">
          <a:avLst/>
        </a:prstGeom>
        <a:solidFill>
          <a:schemeClr val="accent3">
            <a:hueOff val="5855067"/>
            <a:satOff val="-5303"/>
            <a:lumOff val="-44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Administrative economies of scale</a:t>
          </a:r>
        </a:p>
      </dsp:txBody>
      <dsp:txXfrm>
        <a:off x="42950" y="1740784"/>
        <a:ext cx="7464651" cy="793940"/>
      </dsp:txXfrm>
    </dsp:sp>
    <dsp:sp modelId="{0E27F5D5-A4C8-4BBC-A495-1EBFB9707363}">
      <dsp:nvSpPr>
        <dsp:cNvPr id="0" name=""/>
        <dsp:cNvSpPr/>
      </dsp:nvSpPr>
      <dsp:spPr>
        <a:xfrm>
          <a:off x="0" y="2577674"/>
          <a:ext cx="7550551" cy="1143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730"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Costs could reduce to say 3% </a:t>
          </a:r>
          <a:br>
            <a:rPr lang="en-US" sz="2400" kern="1200" dirty="0"/>
          </a:br>
          <a:r>
            <a:rPr lang="en-US" sz="2400" kern="1200" dirty="0"/>
            <a:t>(medical schemes currently at 11%)</a:t>
          </a:r>
        </a:p>
        <a:p>
          <a:pPr marL="228600" lvl="1" indent="-228600" algn="l" defTabSz="1066800">
            <a:lnSpc>
              <a:spcPct val="90000"/>
            </a:lnSpc>
            <a:spcBef>
              <a:spcPct val="0"/>
            </a:spcBef>
            <a:spcAft>
              <a:spcPct val="20000"/>
            </a:spcAft>
            <a:buChar char="•"/>
          </a:pPr>
          <a:endParaRPr lang="en-US" sz="2400" kern="1200" dirty="0"/>
        </a:p>
      </dsp:txBody>
      <dsp:txXfrm>
        <a:off x="0" y="2577674"/>
        <a:ext cx="7550551" cy="1143157"/>
      </dsp:txXfrm>
    </dsp:sp>
    <dsp:sp modelId="{A0278FCC-B58C-42EC-A485-137574CD087E}">
      <dsp:nvSpPr>
        <dsp:cNvPr id="0" name=""/>
        <dsp:cNvSpPr/>
      </dsp:nvSpPr>
      <dsp:spPr>
        <a:xfrm>
          <a:off x="0" y="3720832"/>
          <a:ext cx="7550551" cy="879840"/>
        </a:xfrm>
        <a:prstGeom prst="roundRect">
          <a:avLst/>
        </a:prstGeom>
        <a:solidFill>
          <a:schemeClr val="accent3">
            <a:hueOff val="11710135"/>
            <a:satOff val="-10606"/>
            <a:lumOff val="-88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Monopsony purchaser benefit</a:t>
          </a:r>
        </a:p>
      </dsp:txBody>
      <dsp:txXfrm>
        <a:off x="42950" y="3763782"/>
        <a:ext cx="7464651" cy="793940"/>
      </dsp:txXfrm>
    </dsp:sp>
    <dsp:sp modelId="{A449F8EB-581D-4E5C-A927-DC73215F4F3A}">
      <dsp:nvSpPr>
        <dsp:cNvPr id="0" name=""/>
        <dsp:cNvSpPr/>
      </dsp:nvSpPr>
      <dsp:spPr>
        <a:xfrm>
          <a:off x="0" y="4600672"/>
          <a:ext cx="7550551" cy="778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730"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Ability to purchase at lower prices</a:t>
          </a:r>
        </a:p>
      </dsp:txBody>
      <dsp:txXfrm>
        <a:off x="0" y="4600672"/>
        <a:ext cx="7550551" cy="7783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39C758-6DD0-4BAD-81C5-AB96693E3824}">
      <dsp:nvSpPr>
        <dsp:cNvPr id="0" name=""/>
        <dsp:cNvSpPr/>
      </dsp:nvSpPr>
      <dsp:spPr>
        <a:xfrm>
          <a:off x="0" y="39674"/>
          <a:ext cx="7550551" cy="87984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Risk fragmentation</a:t>
          </a:r>
        </a:p>
      </dsp:txBody>
      <dsp:txXfrm>
        <a:off x="42950" y="82624"/>
        <a:ext cx="7464651" cy="793940"/>
      </dsp:txXfrm>
    </dsp:sp>
    <dsp:sp modelId="{753DBB82-3E62-4ACC-B631-D73E9CC0D0F9}">
      <dsp:nvSpPr>
        <dsp:cNvPr id="0" name=""/>
        <dsp:cNvSpPr/>
      </dsp:nvSpPr>
      <dsp:spPr>
        <a:xfrm>
          <a:off x="0" y="919514"/>
          <a:ext cx="7550551" cy="778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730"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Are small restricted schemes younger or older than large open schemes?</a:t>
          </a:r>
        </a:p>
      </dsp:txBody>
      <dsp:txXfrm>
        <a:off x="0" y="919514"/>
        <a:ext cx="7550551" cy="778320"/>
      </dsp:txXfrm>
    </dsp:sp>
    <dsp:sp modelId="{30C7AACD-3F5C-44FB-AB2F-567DBA9D8FAF}">
      <dsp:nvSpPr>
        <dsp:cNvPr id="0" name=""/>
        <dsp:cNvSpPr/>
      </dsp:nvSpPr>
      <dsp:spPr>
        <a:xfrm>
          <a:off x="0" y="1697834"/>
          <a:ext cx="7550551" cy="879840"/>
        </a:xfrm>
        <a:prstGeom prst="roundRect">
          <a:avLst/>
        </a:prstGeom>
        <a:solidFill>
          <a:schemeClr val="accent3">
            <a:hueOff val="5855067"/>
            <a:satOff val="-5303"/>
            <a:lumOff val="-441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Administrative economies of scale</a:t>
          </a:r>
        </a:p>
      </dsp:txBody>
      <dsp:txXfrm>
        <a:off x="42950" y="1740784"/>
        <a:ext cx="7464651" cy="793940"/>
      </dsp:txXfrm>
    </dsp:sp>
    <dsp:sp modelId="{0E27F5D5-A4C8-4BBC-A495-1EBFB9707363}">
      <dsp:nvSpPr>
        <dsp:cNvPr id="0" name=""/>
        <dsp:cNvSpPr/>
      </dsp:nvSpPr>
      <dsp:spPr>
        <a:xfrm>
          <a:off x="0" y="2577674"/>
          <a:ext cx="7550551" cy="11431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730"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How do small restricted schemes’ non-health expenditure compare to large open schemes?</a:t>
          </a:r>
        </a:p>
        <a:p>
          <a:pPr marL="228600" lvl="1" indent="-228600" algn="l" defTabSz="1066800">
            <a:lnSpc>
              <a:spcPct val="90000"/>
            </a:lnSpc>
            <a:spcBef>
              <a:spcPct val="0"/>
            </a:spcBef>
            <a:spcAft>
              <a:spcPct val="20000"/>
            </a:spcAft>
            <a:buChar char="•"/>
          </a:pPr>
          <a:endParaRPr lang="en-US" sz="2400" kern="1200" dirty="0"/>
        </a:p>
      </dsp:txBody>
      <dsp:txXfrm>
        <a:off x="0" y="2577674"/>
        <a:ext cx="7550551" cy="1143157"/>
      </dsp:txXfrm>
    </dsp:sp>
    <dsp:sp modelId="{A0278FCC-B58C-42EC-A485-137574CD087E}">
      <dsp:nvSpPr>
        <dsp:cNvPr id="0" name=""/>
        <dsp:cNvSpPr/>
      </dsp:nvSpPr>
      <dsp:spPr>
        <a:xfrm>
          <a:off x="0" y="3720832"/>
          <a:ext cx="7550551" cy="879840"/>
        </a:xfrm>
        <a:prstGeom prst="roundRect">
          <a:avLst/>
        </a:prstGeom>
        <a:solidFill>
          <a:schemeClr val="accent3">
            <a:hueOff val="11710135"/>
            <a:satOff val="-10606"/>
            <a:lumOff val="-88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en-US" sz="3600" kern="1200" dirty="0"/>
            <a:t>Monopsony purchaser benefit</a:t>
          </a:r>
        </a:p>
      </dsp:txBody>
      <dsp:txXfrm>
        <a:off x="42950" y="3763782"/>
        <a:ext cx="7464651" cy="793940"/>
      </dsp:txXfrm>
    </dsp:sp>
    <dsp:sp modelId="{A449F8EB-581D-4E5C-A927-DC73215F4F3A}">
      <dsp:nvSpPr>
        <dsp:cNvPr id="0" name=""/>
        <dsp:cNvSpPr/>
      </dsp:nvSpPr>
      <dsp:spPr>
        <a:xfrm>
          <a:off x="0" y="4600672"/>
          <a:ext cx="7550551" cy="778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730"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dirty="0"/>
            <a:t>Do larger schemes necessarily negotiate lower prices?</a:t>
          </a:r>
        </a:p>
      </dsp:txBody>
      <dsp:txXfrm>
        <a:off x="0" y="4600672"/>
        <a:ext cx="7550551" cy="7783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6F93D2-8619-49CA-92D2-640B9D8FB23C}">
      <dsp:nvSpPr>
        <dsp:cNvPr id="0" name=""/>
        <dsp:cNvSpPr/>
      </dsp:nvSpPr>
      <dsp:spPr>
        <a:xfrm>
          <a:off x="3000" y="2145"/>
          <a:ext cx="8121999" cy="2198578"/>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Social solidarity</a:t>
          </a:r>
        </a:p>
      </dsp:txBody>
      <dsp:txXfrm>
        <a:off x="67394" y="66539"/>
        <a:ext cx="7993211" cy="2069790"/>
      </dsp:txXfrm>
    </dsp:sp>
    <dsp:sp modelId="{2AF231C9-403D-46EC-8E2B-3CE9C1914BA8}">
      <dsp:nvSpPr>
        <dsp:cNvPr id="0" name=""/>
        <dsp:cNvSpPr/>
      </dsp:nvSpPr>
      <dsp:spPr>
        <a:xfrm>
          <a:off x="3000" y="2417418"/>
          <a:ext cx="3897312" cy="219857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dirty="0"/>
            <a:t>Risk cross-subsidies</a:t>
          </a:r>
        </a:p>
      </dsp:txBody>
      <dsp:txXfrm>
        <a:off x="67394" y="2481812"/>
        <a:ext cx="3768524" cy="2069790"/>
      </dsp:txXfrm>
    </dsp:sp>
    <dsp:sp modelId="{803F9751-1661-406D-898A-FEE0E9237143}">
      <dsp:nvSpPr>
        <dsp:cNvPr id="0" name=""/>
        <dsp:cNvSpPr/>
      </dsp:nvSpPr>
      <dsp:spPr>
        <a:xfrm>
          <a:off x="4227687" y="2417418"/>
          <a:ext cx="3897312" cy="219857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ctr" defTabSz="2089150">
            <a:lnSpc>
              <a:spcPct val="90000"/>
            </a:lnSpc>
            <a:spcBef>
              <a:spcPct val="0"/>
            </a:spcBef>
            <a:spcAft>
              <a:spcPct val="35000"/>
            </a:spcAft>
            <a:buNone/>
          </a:pPr>
          <a:r>
            <a:rPr lang="en-US" sz="4700" kern="1200" dirty="0"/>
            <a:t>Income cross-subsidies</a:t>
          </a:r>
        </a:p>
      </dsp:txBody>
      <dsp:txXfrm>
        <a:off x="4292081" y="2481812"/>
        <a:ext cx="3768524" cy="206979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001" tIns="45501" rIns="91001" bIns="45501" rtlCol="0"/>
          <a:lstStyle>
            <a:lvl1pPr algn="l">
              <a:defRPr sz="1200"/>
            </a:lvl1pPr>
          </a:lstStyle>
          <a:p>
            <a:endParaRPr lang="en-ZA"/>
          </a:p>
        </p:txBody>
      </p:sp>
      <p:sp>
        <p:nvSpPr>
          <p:cNvPr id="3" name="Date Placeholder 2"/>
          <p:cNvSpPr>
            <a:spLocks noGrp="1"/>
          </p:cNvSpPr>
          <p:nvPr>
            <p:ph type="dt" sz="quarter" idx="1"/>
          </p:nvPr>
        </p:nvSpPr>
        <p:spPr>
          <a:xfrm>
            <a:off x="3850443" y="0"/>
            <a:ext cx="2945659" cy="498056"/>
          </a:xfrm>
          <a:prstGeom prst="rect">
            <a:avLst/>
          </a:prstGeom>
        </p:spPr>
        <p:txBody>
          <a:bodyPr vert="horz" lIns="91001" tIns="45501" rIns="91001" bIns="45501" rtlCol="0"/>
          <a:lstStyle>
            <a:lvl1pPr algn="r">
              <a:defRPr sz="1200"/>
            </a:lvl1pPr>
          </a:lstStyle>
          <a:p>
            <a:fld id="{6D41A8D3-A0B6-4F52-A055-F2DDBE1538EE}" type="datetimeFigureOut">
              <a:rPr lang="en-ZA" smtClean="0"/>
              <a:t>2017/09/06</a:t>
            </a:fld>
            <a:endParaRPr lang="en-ZA"/>
          </a:p>
        </p:txBody>
      </p:sp>
      <p:sp>
        <p:nvSpPr>
          <p:cNvPr id="4" name="Footer Placeholder 3"/>
          <p:cNvSpPr>
            <a:spLocks noGrp="1"/>
          </p:cNvSpPr>
          <p:nvPr>
            <p:ph type="ftr" sz="quarter" idx="2"/>
          </p:nvPr>
        </p:nvSpPr>
        <p:spPr>
          <a:xfrm>
            <a:off x="0" y="9428584"/>
            <a:ext cx="2945659" cy="498055"/>
          </a:xfrm>
          <a:prstGeom prst="rect">
            <a:avLst/>
          </a:prstGeom>
        </p:spPr>
        <p:txBody>
          <a:bodyPr vert="horz" lIns="91001" tIns="45501" rIns="91001" bIns="45501" rtlCol="0" anchor="b"/>
          <a:lstStyle>
            <a:lvl1pPr algn="l">
              <a:defRPr sz="1200"/>
            </a:lvl1pPr>
          </a:lstStyle>
          <a:p>
            <a:endParaRPr lang="en-ZA"/>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001" tIns="45501" rIns="91001" bIns="45501" rtlCol="0" anchor="b"/>
          <a:lstStyle>
            <a:lvl1pPr algn="r">
              <a:defRPr sz="1200"/>
            </a:lvl1pPr>
          </a:lstStyle>
          <a:p>
            <a:fld id="{D8AF1C07-D2DE-47EF-95EC-D73075D39A7F}" type="slidenum">
              <a:rPr lang="en-ZA" smtClean="0"/>
              <a:t>‹#›</a:t>
            </a:fld>
            <a:endParaRPr lang="en-ZA"/>
          </a:p>
        </p:txBody>
      </p:sp>
    </p:spTree>
    <p:extLst>
      <p:ext uri="{BB962C8B-B14F-4D97-AF65-F5344CB8AC3E}">
        <p14:creationId xmlns:p14="http://schemas.microsoft.com/office/powerpoint/2010/main" val="13437225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001" tIns="45501" rIns="91001" bIns="45501"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001" tIns="45501" rIns="91001" bIns="45501" rtlCol="0"/>
          <a:lstStyle>
            <a:lvl1pPr algn="r">
              <a:defRPr sz="1200"/>
            </a:lvl1pPr>
          </a:lstStyle>
          <a:p>
            <a:fld id="{5CE95097-C338-4044-98D6-07FD0F3ECB38}" type="datetimeFigureOut">
              <a:rPr lang="en-US" smtClean="0"/>
              <a:t>9/6/2017</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001" tIns="45501" rIns="91001" bIns="45501" rtlCol="0" anchor="ctr"/>
          <a:lstStyle/>
          <a:p>
            <a:endParaRPr lang="en-US"/>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001" tIns="45501" rIns="91001" bIns="4550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001" tIns="45501" rIns="91001" bIns="45501"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001" tIns="45501" rIns="91001" bIns="45501" rtlCol="0" anchor="b"/>
          <a:lstStyle>
            <a:lvl1pPr algn="r">
              <a:defRPr sz="1200"/>
            </a:lvl1pPr>
          </a:lstStyle>
          <a:p>
            <a:fld id="{C5B692A8-B126-4AEB-A84C-C3033BBDDDAB}" type="slidenum">
              <a:rPr lang="en-US" smtClean="0"/>
              <a:t>‹#›</a:t>
            </a:fld>
            <a:endParaRPr lang="en-US"/>
          </a:p>
        </p:txBody>
      </p:sp>
    </p:spTree>
    <p:extLst>
      <p:ext uri="{BB962C8B-B14F-4D97-AF65-F5344CB8AC3E}">
        <p14:creationId xmlns:p14="http://schemas.microsoft.com/office/powerpoint/2010/main" val="3035925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5B692A8-B126-4AEB-A84C-C3033BBDDDAB}" type="slidenum">
              <a:rPr lang="en-US" smtClean="0"/>
              <a:t>1</a:t>
            </a:fld>
            <a:endParaRPr lang="en-US"/>
          </a:p>
        </p:txBody>
      </p:sp>
    </p:spTree>
    <p:extLst>
      <p:ext uri="{BB962C8B-B14F-4D97-AF65-F5344CB8AC3E}">
        <p14:creationId xmlns:p14="http://schemas.microsoft.com/office/powerpoint/2010/main" val="17754165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These</a:t>
            </a:r>
            <a:r>
              <a:rPr lang="en-ZA" baseline="0" dirty="0"/>
              <a:t> could be plausible reasons why the white paper talks about a </a:t>
            </a:r>
            <a:r>
              <a:rPr lang="en-ZA" b="1" baseline="0" dirty="0"/>
              <a:t>single</a:t>
            </a:r>
            <a:r>
              <a:rPr lang="en-ZA" b="0" baseline="0" dirty="0"/>
              <a:t> fund</a:t>
            </a:r>
          </a:p>
          <a:p>
            <a:pPr marL="228600" indent="-228600">
              <a:buAutoNum type="arabicPeriod"/>
            </a:pPr>
            <a:r>
              <a:rPr lang="en-ZA" b="0" baseline="0" dirty="0"/>
              <a:t>Single fund can perhaps run non-health at 3% (compared to medical schemes currently 11%)</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ZA" b="0" baseline="0" dirty="0"/>
              <a:t>Monopsony purchaser: single fund can push prices of providers down?</a:t>
            </a:r>
          </a:p>
        </p:txBody>
      </p:sp>
      <p:sp>
        <p:nvSpPr>
          <p:cNvPr id="4" name="Slide Number Placeholder 3"/>
          <p:cNvSpPr>
            <a:spLocks noGrp="1"/>
          </p:cNvSpPr>
          <p:nvPr>
            <p:ph type="sldNum" sz="quarter" idx="10"/>
          </p:nvPr>
        </p:nvSpPr>
        <p:spPr/>
        <p:txBody>
          <a:bodyPr/>
          <a:lstStyle/>
          <a:p>
            <a:fld id="{C5B692A8-B126-4AEB-A84C-C3033BBDDDAB}" type="slidenum">
              <a:rPr lang="en-US" smtClean="0"/>
              <a:t>4</a:t>
            </a:fld>
            <a:endParaRPr lang="en-US"/>
          </a:p>
        </p:txBody>
      </p:sp>
    </p:spTree>
    <p:extLst>
      <p:ext uri="{BB962C8B-B14F-4D97-AF65-F5344CB8AC3E}">
        <p14:creationId xmlns:p14="http://schemas.microsoft.com/office/powerpoint/2010/main" val="234009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b="0" baseline="0" dirty="0"/>
          </a:p>
        </p:txBody>
      </p:sp>
      <p:sp>
        <p:nvSpPr>
          <p:cNvPr id="4" name="Slide Number Placeholder 3"/>
          <p:cNvSpPr>
            <a:spLocks noGrp="1"/>
          </p:cNvSpPr>
          <p:nvPr>
            <p:ph type="sldNum" sz="quarter" idx="10"/>
          </p:nvPr>
        </p:nvSpPr>
        <p:spPr/>
        <p:txBody>
          <a:bodyPr/>
          <a:lstStyle/>
          <a:p>
            <a:fld id="{C5B692A8-B126-4AEB-A84C-C3033BBDDDAB}" type="slidenum">
              <a:rPr lang="en-US" smtClean="0"/>
              <a:t>6</a:t>
            </a:fld>
            <a:endParaRPr lang="en-US"/>
          </a:p>
        </p:txBody>
      </p:sp>
    </p:spTree>
    <p:extLst>
      <p:ext uri="{BB962C8B-B14F-4D97-AF65-F5344CB8AC3E}">
        <p14:creationId xmlns:p14="http://schemas.microsoft.com/office/powerpoint/2010/main" val="264703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Small schemes – Debbie will talk about that</a:t>
            </a:r>
          </a:p>
          <a:p>
            <a:r>
              <a:rPr lang="en-ZA" dirty="0"/>
              <a:t>Loss-making options?</a:t>
            </a:r>
            <a:r>
              <a:rPr lang="en-ZA" baseline="0" dirty="0"/>
              <a:t>  -  You will talk about that</a:t>
            </a:r>
          </a:p>
          <a:p>
            <a:r>
              <a:rPr lang="en-ZA" baseline="0" dirty="0"/>
              <a:t>Restricted schemes – based on </a:t>
            </a:r>
            <a:r>
              <a:rPr lang="en-ZA" baseline="0"/>
              <a:t>Insight’s experience </a:t>
            </a:r>
            <a:r>
              <a:rPr lang="en-ZA" baseline="0" dirty="0"/>
              <a:t>it would appear as if some schemes, especially those with multiple employers as the eligibility criteria, could be targeted</a:t>
            </a:r>
            <a:endParaRPr lang="en-ZA" dirty="0"/>
          </a:p>
        </p:txBody>
      </p:sp>
      <p:sp>
        <p:nvSpPr>
          <p:cNvPr id="4" name="Slide Number Placeholder 3"/>
          <p:cNvSpPr>
            <a:spLocks noGrp="1"/>
          </p:cNvSpPr>
          <p:nvPr>
            <p:ph type="sldNum" sz="quarter" idx="10"/>
          </p:nvPr>
        </p:nvSpPr>
        <p:spPr/>
        <p:txBody>
          <a:bodyPr/>
          <a:lstStyle/>
          <a:p>
            <a:fld id="{C5B692A8-B126-4AEB-A84C-C3033BBDDDAB}" type="slidenum">
              <a:rPr lang="en-US" smtClean="0"/>
              <a:t>10</a:t>
            </a:fld>
            <a:endParaRPr lang="en-US"/>
          </a:p>
        </p:txBody>
      </p:sp>
    </p:spTree>
    <p:extLst>
      <p:ext uri="{BB962C8B-B14F-4D97-AF65-F5344CB8AC3E}">
        <p14:creationId xmlns:p14="http://schemas.microsoft.com/office/powerpoint/2010/main" val="13203071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Small schemes</a:t>
            </a:r>
            <a:r>
              <a:rPr lang="en-ZA" baseline="0" dirty="0"/>
              <a:t> have large legacies of pensioners.  This may be precisely why their existence has been tolerated by the regulator up to now.  Many of these pensioners enjoy the benefit of income bands and comprehensive benefits.  These schemes have established large reserves in order to be able to cater for the needs of these pensioners in the long run.  Pensioners are likely not able to find similar levels of cover on open schemes</a:t>
            </a:r>
          </a:p>
          <a:p>
            <a:endParaRPr lang="en-ZA" dirty="0"/>
          </a:p>
        </p:txBody>
      </p:sp>
      <p:sp>
        <p:nvSpPr>
          <p:cNvPr id="4" name="Slide Number Placeholder 3"/>
          <p:cNvSpPr>
            <a:spLocks noGrp="1"/>
          </p:cNvSpPr>
          <p:nvPr>
            <p:ph type="sldNum" sz="quarter" idx="10"/>
          </p:nvPr>
        </p:nvSpPr>
        <p:spPr/>
        <p:txBody>
          <a:bodyPr/>
          <a:lstStyle/>
          <a:p>
            <a:fld id="{C5B692A8-B126-4AEB-A84C-C3033BBDDDAB}" type="slidenum">
              <a:rPr lang="en-US" smtClean="0"/>
              <a:t>11</a:t>
            </a:fld>
            <a:endParaRPr lang="en-US"/>
          </a:p>
        </p:txBody>
      </p:sp>
    </p:spTree>
    <p:extLst>
      <p:ext uri="{BB962C8B-B14F-4D97-AF65-F5344CB8AC3E}">
        <p14:creationId xmlns:p14="http://schemas.microsoft.com/office/powerpoint/2010/main" val="2141630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5B692A8-B126-4AEB-A84C-C3033BBDDDAB}" type="slidenum">
              <a:rPr lang="en-US" smtClean="0"/>
              <a:t>12</a:t>
            </a:fld>
            <a:endParaRPr lang="en-US"/>
          </a:p>
        </p:txBody>
      </p:sp>
    </p:spTree>
    <p:extLst>
      <p:ext uri="{BB962C8B-B14F-4D97-AF65-F5344CB8AC3E}">
        <p14:creationId xmlns:p14="http://schemas.microsoft.com/office/powerpoint/2010/main" val="559370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C5B692A8-B126-4AEB-A84C-C3033BBDDDAB}" type="slidenum">
              <a:rPr lang="en-US" smtClean="0"/>
              <a:t>14</a:t>
            </a:fld>
            <a:endParaRPr lang="en-US"/>
          </a:p>
        </p:txBody>
      </p:sp>
    </p:spTree>
    <p:extLst>
      <p:ext uri="{BB962C8B-B14F-4D97-AF65-F5344CB8AC3E}">
        <p14:creationId xmlns:p14="http://schemas.microsoft.com/office/powerpoint/2010/main" val="1420486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The founding</a:t>
            </a:r>
            <a:r>
              <a:rPr lang="en-ZA" baseline="0" dirty="0"/>
              <a:t> principle of medical scheme regulation (and NHI policy) is social solidarity:  a combination of</a:t>
            </a:r>
          </a:p>
          <a:p>
            <a:pPr marL="171450" indent="-171450">
              <a:buFont typeface="Arial" panose="020B0604020202020204" pitchFamily="34" charset="0"/>
              <a:buChar char="•"/>
            </a:pPr>
            <a:r>
              <a:rPr lang="en-ZA" baseline="0" dirty="0"/>
              <a:t>Risk cross subsidies (healthy to subsidise unhealthy)</a:t>
            </a:r>
          </a:p>
          <a:p>
            <a:pPr marL="171450" indent="-171450">
              <a:buFont typeface="Arial" panose="020B0604020202020204" pitchFamily="34" charset="0"/>
              <a:buChar char="•"/>
            </a:pPr>
            <a:r>
              <a:rPr lang="en-ZA" dirty="0"/>
              <a:t>Income</a:t>
            </a:r>
            <a:r>
              <a:rPr lang="en-ZA" baseline="0" dirty="0"/>
              <a:t> cross-subsidies (high income to subsidise low income)</a:t>
            </a:r>
            <a:endParaRPr lang="en-ZA" dirty="0"/>
          </a:p>
        </p:txBody>
      </p:sp>
      <p:sp>
        <p:nvSpPr>
          <p:cNvPr id="4" name="Slide Number Placeholder 3"/>
          <p:cNvSpPr>
            <a:spLocks noGrp="1"/>
          </p:cNvSpPr>
          <p:nvPr>
            <p:ph type="sldNum" sz="quarter" idx="10"/>
          </p:nvPr>
        </p:nvSpPr>
        <p:spPr/>
        <p:txBody>
          <a:bodyPr/>
          <a:lstStyle/>
          <a:p>
            <a:fld id="{C5B692A8-B126-4AEB-A84C-C3033BBDDDAB}" type="slidenum">
              <a:rPr lang="en-US" smtClean="0"/>
              <a:t>15</a:t>
            </a:fld>
            <a:endParaRPr lang="en-US"/>
          </a:p>
        </p:txBody>
      </p:sp>
    </p:spTree>
    <p:extLst>
      <p:ext uri="{BB962C8B-B14F-4D97-AF65-F5344CB8AC3E}">
        <p14:creationId xmlns:p14="http://schemas.microsoft.com/office/powerpoint/2010/main" val="995118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dirty="0"/>
              <a:t>Closure</a:t>
            </a:r>
            <a:r>
              <a:rPr lang="en-ZA" baseline="0" dirty="0"/>
              <a:t> of loss making options will actually affect most vulnerable </a:t>
            </a:r>
            <a:endParaRPr lang="en-ZA" dirty="0"/>
          </a:p>
        </p:txBody>
      </p:sp>
      <p:sp>
        <p:nvSpPr>
          <p:cNvPr id="4" name="Slide Number Placeholder 3"/>
          <p:cNvSpPr>
            <a:spLocks noGrp="1"/>
          </p:cNvSpPr>
          <p:nvPr>
            <p:ph type="sldNum" sz="quarter" idx="10"/>
          </p:nvPr>
        </p:nvSpPr>
        <p:spPr/>
        <p:txBody>
          <a:bodyPr/>
          <a:lstStyle/>
          <a:p>
            <a:fld id="{C5B692A8-B126-4AEB-A84C-C3033BBDDDAB}" type="slidenum">
              <a:rPr lang="en-US" smtClean="0"/>
              <a:t>16</a:t>
            </a:fld>
            <a:endParaRPr lang="en-US"/>
          </a:p>
        </p:txBody>
      </p:sp>
    </p:spTree>
    <p:extLst>
      <p:ext uri="{BB962C8B-B14F-4D97-AF65-F5344CB8AC3E}">
        <p14:creationId xmlns:p14="http://schemas.microsoft.com/office/powerpoint/2010/main" val="2115690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4B6228-DECF-4913-9877-91C71BEC9803}" type="datetime1">
              <a:rPr lang="en-US" smtClean="0"/>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D0D789-B716-F34C-AB7F-1E62E7061372}" type="slidenum">
              <a:rPr lang="en-US" smtClean="0"/>
              <a:t>‹#›</a:t>
            </a:fld>
            <a:endParaRPr lang="en-US"/>
          </a:p>
        </p:txBody>
      </p:sp>
    </p:spTree>
    <p:extLst>
      <p:ext uri="{BB962C8B-B14F-4D97-AF65-F5344CB8AC3E}">
        <p14:creationId xmlns:p14="http://schemas.microsoft.com/office/powerpoint/2010/main" val="32933364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B70CC7-15D8-4151-8317-DE2C2CC30CCE}" type="datetime1">
              <a:rPr lang="en-US" smtClean="0"/>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D0D789-B716-F34C-AB7F-1E62E7061372}" type="slidenum">
              <a:rPr lang="en-US" smtClean="0"/>
              <a:t>‹#›</a:t>
            </a:fld>
            <a:endParaRPr lang="en-US"/>
          </a:p>
        </p:txBody>
      </p:sp>
    </p:spTree>
    <p:extLst>
      <p:ext uri="{BB962C8B-B14F-4D97-AF65-F5344CB8AC3E}">
        <p14:creationId xmlns:p14="http://schemas.microsoft.com/office/powerpoint/2010/main" val="537819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E097A0-4939-4F05-B15F-7E2AC7565943}" type="datetime1">
              <a:rPr lang="en-US" smtClean="0"/>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D0D789-B716-F34C-AB7F-1E62E7061372}" type="slidenum">
              <a:rPr lang="en-US" smtClean="0"/>
              <a:t>‹#›</a:t>
            </a:fld>
            <a:endParaRPr lang="en-US"/>
          </a:p>
        </p:txBody>
      </p:sp>
    </p:spTree>
    <p:extLst>
      <p:ext uri="{BB962C8B-B14F-4D97-AF65-F5344CB8AC3E}">
        <p14:creationId xmlns:p14="http://schemas.microsoft.com/office/powerpoint/2010/main" val="17079049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4B6228-DECF-4913-9877-91C71BEC9803}" type="datetime1">
              <a:rPr lang="en-US" smtClean="0"/>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D0D789-B716-F34C-AB7F-1E62E7061372}" type="slidenum">
              <a:rPr lang="en-US" smtClean="0"/>
              <a:t>‹#›</a:t>
            </a:fld>
            <a:endParaRPr lang="en-US"/>
          </a:p>
        </p:txBody>
      </p:sp>
    </p:spTree>
    <p:extLst>
      <p:ext uri="{BB962C8B-B14F-4D97-AF65-F5344CB8AC3E}">
        <p14:creationId xmlns:p14="http://schemas.microsoft.com/office/powerpoint/2010/main" val="38794123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A29F00-21EE-4996-B467-D57E4364BA0E}" type="datetime1">
              <a:rPr lang="en-US" smtClean="0"/>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D0D789-B716-F34C-AB7F-1E62E7061372}" type="slidenum">
              <a:rPr lang="en-US" smtClean="0"/>
              <a:t>‹#›</a:t>
            </a:fld>
            <a:endParaRPr lang="en-US"/>
          </a:p>
        </p:txBody>
      </p:sp>
    </p:spTree>
    <p:extLst>
      <p:ext uri="{BB962C8B-B14F-4D97-AF65-F5344CB8AC3E}">
        <p14:creationId xmlns:p14="http://schemas.microsoft.com/office/powerpoint/2010/main" val="777650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A31B71-30F5-4153-B938-30983768FC33}" type="datetime1">
              <a:rPr lang="en-US" smtClean="0"/>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D0D789-B716-F34C-AB7F-1E62E7061372}" type="slidenum">
              <a:rPr lang="en-US" smtClean="0"/>
              <a:t>‹#›</a:t>
            </a:fld>
            <a:endParaRPr lang="en-US"/>
          </a:p>
        </p:txBody>
      </p:sp>
    </p:spTree>
    <p:extLst>
      <p:ext uri="{BB962C8B-B14F-4D97-AF65-F5344CB8AC3E}">
        <p14:creationId xmlns:p14="http://schemas.microsoft.com/office/powerpoint/2010/main" val="2683771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60179AE-B6B2-46F4-BF0E-AAC5F15FD969}" type="datetime1">
              <a:rPr lang="en-US" smtClean="0"/>
              <a:t>9/6/2017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D0D789-B716-F34C-AB7F-1E62E7061372}" type="slidenum">
              <a:rPr lang="en-US" smtClean="0"/>
              <a:t>‹#›</a:t>
            </a:fld>
            <a:endParaRPr lang="en-US"/>
          </a:p>
        </p:txBody>
      </p:sp>
    </p:spTree>
    <p:extLst>
      <p:ext uri="{BB962C8B-B14F-4D97-AF65-F5344CB8AC3E}">
        <p14:creationId xmlns:p14="http://schemas.microsoft.com/office/powerpoint/2010/main" val="26362641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276F979-A859-4F7C-8DB3-164AD76D5236}" type="datetime1">
              <a:rPr lang="en-US" smtClean="0"/>
              <a:t>9/6/2017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D0D789-B716-F34C-AB7F-1E62E7061372}" type="slidenum">
              <a:rPr lang="en-US" smtClean="0"/>
              <a:t>‹#›</a:t>
            </a:fld>
            <a:endParaRPr lang="en-US"/>
          </a:p>
        </p:txBody>
      </p:sp>
    </p:spTree>
    <p:extLst>
      <p:ext uri="{BB962C8B-B14F-4D97-AF65-F5344CB8AC3E}">
        <p14:creationId xmlns:p14="http://schemas.microsoft.com/office/powerpoint/2010/main" val="2613862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D9BFCF-FCAA-472D-BFE8-9903C44C443E}" type="datetime1">
              <a:rPr lang="en-US" smtClean="0"/>
              <a:t>9/6/2017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D0D789-B716-F34C-AB7F-1E62E7061372}" type="slidenum">
              <a:rPr lang="en-US" smtClean="0"/>
              <a:t>‹#›</a:t>
            </a:fld>
            <a:endParaRPr lang="en-US"/>
          </a:p>
        </p:txBody>
      </p:sp>
    </p:spTree>
    <p:extLst>
      <p:ext uri="{BB962C8B-B14F-4D97-AF65-F5344CB8AC3E}">
        <p14:creationId xmlns:p14="http://schemas.microsoft.com/office/powerpoint/2010/main" val="21268274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24178" y="6356351"/>
            <a:ext cx="2844800" cy="365125"/>
          </a:xfrm>
        </p:spPr>
        <p:txBody>
          <a:bodyPr/>
          <a:lstStyle>
            <a:lvl1pPr algn="l">
              <a:defRPr/>
            </a:lvl1pPr>
          </a:lstStyle>
          <a:p>
            <a:fld id="{24D0D789-B716-F34C-AB7F-1E62E7061372}" type="slidenum">
              <a:rPr lang="en-US" smtClean="0"/>
              <a:pPr/>
              <a:t>‹#›</a:t>
            </a:fld>
            <a:endParaRPr lang="en-US"/>
          </a:p>
        </p:txBody>
      </p:sp>
    </p:spTree>
    <p:extLst>
      <p:ext uri="{BB962C8B-B14F-4D97-AF65-F5344CB8AC3E}">
        <p14:creationId xmlns:p14="http://schemas.microsoft.com/office/powerpoint/2010/main" val="18663281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0D7E1C-A827-490F-B414-7CF09C6A47BB}" type="datetime1">
              <a:rPr lang="en-US" smtClean="0"/>
              <a:t>9/6/2017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D0D789-B716-F34C-AB7F-1E62E7061372}" type="slidenum">
              <a:rPr lang="en-US" smtClean="0"/>
              <a:t>‹#›</a:t>
            </a:fld>
            <a:endParaRPr lang="en-US"/>
          </a:p>
        </p:txBody>
      </p:sp>
    </p:spTree>
    <p:extLst>
      <p:ext uri="{BB962C8B-B14F-4D97-AF65-F5344CB8AC3E}">
        <p14:creationId xmlns:p14="http://schemas.microsoft.com/office/powerpoint/2010/main" val="3927996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A29F00-21EE-4996-B467-D57E4364BA0E}" type="datetime1">
              <a:rPr lang="en-US" smtClean="0"/>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D0D789-B716-F34C-AB7F-1E62E7061372}" type="slidenum">
              <a:rPr lang="en-US" smtClean="0"/>
              <a:t>‹#›</a:t>
            </a:fld>
            <a:endParaRPr lang="en-US"/>
          </a:p>
        </p:txBody>
      </p:sp>
    </p:spTree>
    <p:extLst>
      <p:ext uri="{BB962C8B-B14F-4D97-AF65-F5344CB8AC3E}">
        <p14:creationId xmlns:p14="http://schemas.microsoft.com/office/powerpoint/2010/main" val="23309376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8AD01B-A223-47DF-B218-174622D46BFD}" type="datetime1">
              <a:rPr lang="en-US" smtClean="0"/>
              <a:t>9/6/2017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D0D789-B716-F34C-AB7F-1E62E7061372}" type="slidenum">
              <a:rPr lang="en-US" smtClean="0"/>
              <a:t>‹#›</a:t>
            </a:fld>
            <a:endParaRPr lang="en-US"/>
          </a:p>
        </p:txBody>
      </p:sp>
    </p:spTree>
    <p:extLst>
      <p:ext uri="{BB962C8B-B14F-4D97-AF65-F5344CB8AC3E}">
        <p14:creationId xmlns:p14="http://schemas.microsoft.com/office/powerpoint/2010/main" val="9532993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2B70CC7-15D8-4151-8317-DE2C2CC30CCE}" type="datetime1">
              <a:rPr lang="en-US" smtClean="0"/>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D0D789-B716-F34C-AB7F-1E62E7061372}" type="slidenum">
              <a:rPr lang="en-US" smtClean="0"/>
              <a:t>‹#›</a:t>
            </a:fld>
            <a:endParaRPr lang="en-US"/>
          </a:p>
        </p:txBody>
      </p:sp>
    </p:spTree>
    <p:extLst>
      <p:ext uri="{BB962C8B-B14F-4D97-AF65-F5344CB8AC3E}">
        <p14:creationId xmlns:p14="http://schemas.microsoft.com/office/powerpoint/2010/main" val="40741527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E097A0-4939-4F05-B15F-7E2AC7565943}" type="datetime1">
              <a:rPr lang="en-US" smtClean="0"/>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D0D789-B716-F34C-AB7F-1E62E7061372}" type="slidenum">
              <a:rPr lang="en-US" smtClean="0"/>
              <a:t>‹#›</a:t>
            </a:fld>
            <a:endParaRPr lang="en-US"/>
          </a:p>
        </p:txBody>
      </p:sp>
    </p:spTree>
    <p:extLst>
      <p:ext uri="{BB962C8B-B14F-4D97-AF65-F5344CB8AC3E}">
        <p14:creationId xmlns:p14="http://schemas.microsoft.com/office/powerpoint/2010/main" val="4450217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Body Blank Green">
    <p:spTree>
      <p:nvGrpSpPr>
        <p:cNvPr id="1" name=""/>
        <p:cNvGrpSpPr/>
        <p:nvPr/>
      </p:nvGrpSpPr>
      <p:grpSpPr>
        <a:xfrm>
          <a:off x="0" y="0"/>
          <a:ext cx="0" cy="0"/>
          <a:chOff x="0" y="0"/>
          <a:chExt cx="0" cy="0"/>
        </a:xfrm>
      </p:grpSpPr>
      <p:pic>
        <p:nvPicPr>
          <p:cNvPr id="6" name="Picture 5" descr="PowerPoint Template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6629"/>
          </a:xfrm>
          <a:prstGeom prst="rect">
            <a:avLst/>
          </a:prstGeom>
        </p:spPr>
      </p:pic>
      <p:cxnSp>
        <p:nvCxnSpPr>
          <p:cNvPr id="4" name="Straight Connector 3"/>
          <p:cNvCxnSpPr/>
          <p:nvPr/>
        </p:nvCxnSpPr>
        <p:spPr>
          <a:xfrm>
            <a:off x="596960" y="904503"/>
            <a:ext cx="9807205" cy="0"/>
          </a:xfrm>
          <a:prstGeom prst="line">
            <a:avLst/>
          </a:prstGeom>
          <a:ln>
            <a:solidFill>
              <a:srgbClr val="69B133"/>
            </a:solidFill>
          </a:ln>
          <a:effectLst/>
        </p:spPr>
        <p:style>
          <a:lnRef idx="2">
            <a:schemeClr val="accent1"/>
          </a:lnRef>
          <a:fillRef idx="0">
            <a:schemeClr val="accent1"/>
          </a:fillRef>
          <a:effectRef idx="1">
            <a:schemeClr val="accent1"/>
          </a:effectRef>
          <a:fontRef idx="minor">
            <a:schemeClr val="tx1"/>
          </a:fontRef>
        </p:style>
      </p:cxnSp>
      <p:sp>
        <p:nvSpPr>
          <p:cNvPr id="7" name="Text Placeholder 9"/>
          <p:cNvSpPr>
            <a:spLocks noGrp="1"/>
          </p:cNvSpPr>
          <p:nvPr>
            <p:ph type="body" sz="quarter" idx="10"/>
          </p:nvPr>
        </p:nvSpPr>
        <p:spPr>
          <a:xfrm>
            <a:off x="577851" y="1119188"/>
            <a:ext cx="11167533" cy="4714875"/>
          </a:xfrm>
        </p:spPr>
        <p:txBody>
          <a:bodyPr/>
          <a:lstStyle>
            <a:lvl1pPr>
              <a:defRPr>
                <a:solidFill>
                  <a:schemeClr val="accent3"/>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8" name="Title 10"/>
          <p:cNvSpPr>
            <a:spLocks noGrp="1"/>
          </p:cNvSpPr>
          <p:nvPr>
            <p:ph type="title"/>
          </p:nvPr>
        </p:nvSpPr>
        <p:spPr>
          <a:xfrm>
            <a:off x="609600" y="203146"/>
            <a:ext cx="10972800" cy="461665"/>
          </a:xfrm>
          <a:noFill/>
        </p:spPr>
        <p:txBody>
          <a:bodyPr wrap="square" rtlCol="0">
            <a:spAutoFit/>
          </a:bodyPr>
          <a:lstStyle>
            <a:lvl1pPr>
              <a:defRPr lang="en-ZA" sz="2400" b="1">
                <a:solidFill>
                  <a:schemeClr val="accent3"/>
                </a:solidFill>
                <a:latin typeface="+mn-lt"/>
                <a:ea typeface="+mn-ea"/>
                <a:cs typeface="+mn-cs"/>
              </a:defRPr>
            </a:lvl1pPr>
          </a:lstStyle>
          <a:p>
            <a:pPr marL="0" lvl="0" algn="l"/>
            <a:r>
              <a:rPr lang="en-US"/>
              <a:t>Click to edit Master title style</a:t>
            </a:r>
            <a:endParaRPr lang="en-ZA"/>
          </a:p>
        </p:txBody>
      </p:sp>
    </p:spTree>
    <p:extLst>
      <p:ext uri="{BB962C8B-B14F-4D97-AF65-F5344CB8AC3E}">
        <p14:creationId xmlns:p14="http://schemas.microsoft.com/office/powerpoint/2010/main" val="37611144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2831637" y="6597352"/>
            <a:ext cx="1824203" cy="260648"/>
          </a:xfrm>
        </p:spPr>
        <p:txBody>
          <a:bodyPr/>
          <a:lstStyle>
            <a:lvl1pPr>
              <a:defRPr sz="1067">
                <a:solidFill>
                  <a:schemeClr val="bg2"/>
                </a:solidFill>
              </a:defRPr>
            </a:lvl1pPr>
          </a:lstStyle>
          <a:p>
            <a:fld id="{165ED20A-796F-411F-B23E-9667FE3240C4}" type="datetimeFigureOut">
              <a:rPr lang="en-ZA" smtClean="0">
                <a:solidFill>
                  <a:srgbClr val="CBD8DD"/>
                </a:solidFill>
              </a:rPr>
              <a:pPr/>
              <a:t>2017/09/06</a:t>
            </a:fld>
            <a:endParaRPr lang="en-ZA" dirty="0">
              <a:solidFill>
                <a:srgbClr val="CBD8DD"/>
              </a:solidFill>
            </a:endParaRPr>
          </a:p>
        </p:txBody>
      </p:sp>
      <p:sp>
        <p:nvSpPr>
          <p:cNvPr id="5" name="Footer Placeholder 4"/>
          <p:cNvSpPr>
            <a:spLocks noGrp="1"/>
          </p:cNvSpPr>
          <p:nvPr>
            <p:ph type="ftr" sz="quarter" idx="11"/>
          </p:nvPr>
        </p:nvSpPr>
        <p:spPr>
          <a:xfrm>
            <a:off x="4991106" y="6597352"/>
            <a:ext cx="5448300" cy="260648"/>
          </a:xfrm>
        </p:spPr>
        <p:txBody>
          <a:bodyPr/>
          <a:lstStyle>
            <a:lvl1pPr>
              <a:defRPr sz="1067"/>
            </a:lvl1pPr>
          </a:lstStyle>
          <a:p>
            <a:endParaRPr lang="en-ZA" dirty="0">
              <a:solidFill>
                <a:srgbClr val="48231E"/>
              </a:solidFill>
            </a:endParaRPr>
          </a:p>
        </p:txBody>
      </p:sp>
      <p:sp>
        <p:nvSpPr>
          <p:cNvPr id="6" name="Slide Number Placeholder 5"/>
          <p:cNvSpPr>
            <a:spLocks noGrp="1"/>
          </p:cNvSpPr>
          <p:nvPr>
            <p:ph type="sldNum" sz="quarter" idx="12"/>
          </p:nvPr>
        </p:nvSpPr>
        <p:spPr>
          <a:xfrm>
            <a:off x="10655300" y="6596917"/>
            <a:ext cx="1168400" cy="257019"/>
          </a:xfrm>
        </p:spPr>
        <p:txBody>
          <a:bodyPr/>
          <a:lstStyle>
            <a:lvl1pPr>
              <a:defRPr sz="1467"/>
            </a:lvl1pPr>
          </a:lstStyle>
          <a:p>
            <a:fld id="{9D8468D0-7896-491B-808A-A4CC6407428F}" type="slidenum">
              <a:rPr lang="en-ZA" smtClean="0">
                <a:solidFill>
                  <a:srgbClr val="48231E"/>
                </a:solidFill>
              </a:rPr>
              <a:pPr/>
              <a:t>‹#›</a:t>
            </a:fld>
            <a:endParaRPr lang="en-ZA" dirty="0">
              <a:solidFill>
                <a:srgbClr val="48231E"/>
              </a:solidFill>
            </a:endParaRPr>
          </a:p>
        </p:txBody>
      </p:sp>
      <p:sp>
        <p:nvSpPr>
          <p:cNvPr id="15" name="Subtitle 2"/>
          <p:cNvSpPr>
            <a:spLocks noGrp="1"/>
          </p:cNvSpPr>
          <p:nvPr>
            <p:ph type="subTitle" idx="1"/>
          </p:nvPr>
        </p:nvSpPr>
        <p:spPr>
          <a:xfrm>
            <a:off x="1967541" y="3525012"/>
            <a:ext cx="9851077" cy="599677"/>
          </a:xfrm>
        </p:spPr>
        <p:txBody>
          <a:bodyPr anchor="b" anchorCtr="0">
            <a:normAutofit/>
          </a:bodyPr>
          <a:lstStyle>
            <a:lvl1pPr marL="0" indent="0" algn="r">
              <a:buNone/>
              <a:defRPr sz="2400" b="0" i="0" cap="none" spc="160" baseline="0">
                <a:solidFill>
                  <a:schemeClr val="tx2"/>
                </a:solidFill>
                <a:latin typeface="Arial" panose="020B0604020202020204" pitchFamily="34" charset="0"/>
                <a:cs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Master subtitle style</a:t>
            </a:r>
          </a:p>
        </p:txBody>
      </p:sp>
      <p:sp>
        <p:nvSpPr>
          <p:cNvPr id="12" name="Title 11"/>
          <p:cNvSpPr>
            <a:spLocks noGrp="1"/>
          </p:cNvSpPr>
          <p:nvPr>
            <p:ph type="title"/>
          </p:nvPr>
        </p:nvSpPr>
        <p:spPr>
          <a:xfrm>
            <a:off x="5519936" y="4293100"/>
            <a:ext cx="6297856" cy="1269505"/>
          </a:xfrm>
        </p:spPr>
        <p:txBody>
          <a:bodyPr anchor="t">
            <a:noAutofit/>
          </a:bodyPr>
          <a:lstStyle>
            <a:lvl1pPr algn="r">
              <a:defRPr kumimoji="0" lang="en-US" sz="3733" b="1" i="0" u="none" strike="noStrike" kern="1200" cap="all" spc="0" normalizeH="0" baseline="0" noProof="0" dirty="0" smtClean="0">
                <a:ln>
                  <a:noFill/>
                </a:ln>
                <a:solidFill>
                  <a:schemeClr val="tx2"/>
                </a:solidFill>
                <a:effectLst/>
                <a:uLnTx/>
                <a:uFillTx/>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8129523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2831637" y="6597352"/>
            <a:ext cx="1824203" cy="260648"/>
          </a:xfrm>
        </p:spPr>
        <p:txBody>
          <a:bodyPr/>
          <a:lstStyle>
            <a:lvl1pPr>
              <a:defRPr sz="1067">
                <a:solidFill>
                  <a:schemeClr val="bg2"/>
                </a:solidFill>
              </a:defRPr>
            </a:lvl1pPr>
          </a:lstStyle>
          <a:p>
            <a:fld id="{165ED20A-796F-411F-B23E-9667FE3240C4}" type="datetimeFigureOut">
              <a:rPr lang="en-ZA" smtClean="0">
                <a:solidFill>
                  <a:srgbClr val="CBD8DD"/>
                </a:solidFill>
              </a:rPr>
              <a:pPr/>
              <a:t>2017/09/06</a:t>
            </a:fld>
            <a:endParaRPr lang="en-ZA" dirty="0">
              <a:solidFill>
                <a:srgbClr val="CBD8DD"/>
              </a:solidFill>
            </a:endParaRPr>
          </a:p>
        </p:txBody>
      </p:sp>
      <p:sp>
        <p:nvSpPr>
          <p:cNvPr id="5" name="Footer Placeholder 4"/>
          <p:cNvSpPr>
            <a:spLocks noGrp="1"/>
          </p:cNvSpPr>
          <p:nvPr>
            <p:ph type="ftr" sz="quarter" idx="11"/>
          </p:nvPr>
        </p:nvSpPr>
        <p:spPr>
          <a:xfrm>
            <a:off x="4991106" y="6597352"/>
            <a:ext cx="5448300" cy="260648"/>
          </a:xfrm>
        </p:spPr>
        <p:txBody>
          <a:bodyPr/>
          <a:lstStyle>
            <a:lvl1pPr>
              <a:defRPr sz="1067"/>
            </a:lvl1pPr>
          </a:lstStyle>
          <a:p>
            <a:endParaRPr lang="en-ZA" dirty="0">
              <a:solidFill>
                <a:srgbClr val="48231E"/>
              </a:solidFill>
            </a:endParaRPr>
          </a:p>
        </p:txBody>
      </p:sp>
      <p:sp>
        <p:nvSpPr>
          <p:cNvPr id="6" name="Slide Number Placeholder 5"/>
          <p:cNvSpPr>
            <a:spLocks noGrp="1"/>
          </p:cNvSpPr>
          <p:nvPr>
            <p:ph type="sldNum" sz="quarter" idx="12"/>
          </p:nvPr>
        </p:nvSpPr>
        <p:spPr>
          <a:xfrm>
            <a:off x="10655300" y="6596917"/>
            <a:ext cx="1168400" cy="257019"/>
          </a:xfrm>
        </p:spPr>
        <p:txBody>
          <a:bodyPr/>
          <a:lstStyle>
            <a:lvl1pPr>
              <a:defRPr sz="1467"/>
            </a:lvl1pPr>
          </a:lstStyle>
          <a:p>
            <a:fld id="{9D8468D0-7896-491B-808A-A4CC6407428F}" type="slidenum">
              <a:rPr lang="en-ZA" smtClean="0">
                <a:solidFill>
                  <a:srgbClr val="48231E"/>
                </a:solidFill>
              </a:rPr>
              <a:pPr/>
              <a:t>‹#›</a:t>
            </a:fld>
            <a:endParaRPr lang="en-ZA" dirty="0">
              <a:solidFill>
                <a:srgbClr val="48231E"/>
              </a:solidFill>
            </a:endParaRPr>
          </a:p>
        </p:txBody>
      </p:sp>
      <p:sp>
        <p:nvSpPr>
          <p:cNvPr id="15" name="Subtitle 2"/>
          <p:cNvSpPr>
            <a:spLocks noGrp="1"/>
          </p:cNvSpPr>
          <p:nvPr>
            <p:ph type="subTitle" idx="1" hasCustomPrompt="1"/>
          </p:nvPr>
        </p:nvSpPr>
        <p:spPr>
          <a:xfrm>
            <a:off x="4655840" y="3525012"/>
            <a:ext cx="7162779" cy="599677"/>
          </a:xfrm>
        </p:spPr>
        <p:txBody>
          <a:bodyPr anchor="b" anchorCtr="0">
            <a:normAutofit/>
          </a:bodyPr>
          <a:lstStyle>
            <a:lvl1pPr marL="0" indent="0" algn="r">
              <a:buNone/>
              <a:defRPr sz="2400" b="0" i="0" cap="none" spc="160" baseline="0">
                <a:solidFill>
                  <a:schemeClr val="tx2"/>
                </a:solidFill>
                <a:latin typeface="Arial" panose="020B0604020202020204" pitchFamily="34" charset="0"/>
                <a:cs typeface="Arial" panose="020B0604020202020204"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edit </a:t>
            </a:r>
            <a:r>
              <a:rPr lang="en-US" dirty="0" err="1"/>
              <a:t>MasQter</a:t>
            </a:r>
            <a:r>
              <a:rPr lang="en-US" dirty="0"/>
              <a:t> subtitle style</a:t>
            </a:r>
          </a:p>
        </p:txBody>
      </p:sp>
      <p:sp>
        <p:nvSpPr>
          <p:cNvPr id="12" name="Title 11"/>
          <p:cNvSpPr>
            <a:spLocks noGrp="1"/>
          </p:cNvSpPr>
          <p:nvPr>
            <p:ph type="title"/>
          </p:nvPr>
        </p:nvSpPr>
        <p:spPr>
          <a:xfrm>
            <a:off x="5327915" y="4293100"/>
            <a:ext cx="6489877" cy="1056117"/>
          </a:xfrm>
        </p:spPr>
        <p:txBody>
          <a:bodyPr anchor="t">
            <a:noAutofit/>
          </a:bodyPr>
          <a:lstStyle>
            <a:lvl1pPr algn="r">
              <a:defRPr kumimoji="0" lang="en-US" sz="3200" b="1" i="0" u="none" strike="noStrike" kern="1200" cap="all" spc="0" normalizeH="0" baseline="0" noProof="0" dirty="0" smtClean="0">
                <a:ln>
                  <a:noFill/>
                </a:ln>
                <a:solidFill>
                  <a:schemeClr val="tx2"/>
                </a:solidFill>
                <a:effectLst/>
                <a:uLnTx/>
                <a:uFillTx/>
                <a:latin typeface="Arial" panose="020B0604020202020204" pitchFamily="34" charset="0"/>
                <a:ea typeface="+mj-ea"/>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0161148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199456" y="6597352"/>
            <a:ext cx="2844800" cy="260648"/>
          </a:xfrm>
        </p:spPr>
        <p:txBody>
          <a:bodyPr/>
          <a:lstStyle/>
          <a:p>
            <a:fld id="{165ED20A-796F-411F-B23E-9667FE3240C4}" type="datetimeFigureOut">
              <a:rPr lang="en-ZA" smtClean="0">
                <a:solidFill>
                  <a:srgbClr val="48231E"/>
                </a:solidFill>
              </a:rPr>
              <a:pPr/>
              <a:t>2017/09/06</a:t>
            </a:fld>
            <a:endParaRPr lang="en-ZA">
              <a:solidFill>
                <a:srgbClr val="48231E"/>
              </a:solidFill>
            </a:endParaRPr>
          </a:p>
        </p:txBody>
      </p:sp>
      <p:sp>
        <p:nvSpPr>
          <p:cNvPr id="5" name="Footer Placeholder 4"/>
          <p:cNvSpPr>
            <a:spLocks noGrp="1"/>
          </p:cNvSpPr>
          <p:nvPr>
            <p:ph type="ftr" sz="quarter" idx="11"/>
          </p:nvPr>
        </p:nvSpPr>
        <p:spPr>
          <a:xfrm>
            <a:off x="4991106" y="6597355"/>
            <a:ext cx="5448300" cy="247012"/>
          </a:xfrm>
        </p:spPr>
        <p:txBody>
          <a:bodyPr/>
          <a:lstStyle/>
          <a:p>
            <a:endParaRPr lang="en-ZA" dirty="0">
              <a:solidFill>
                <a:srgbClr val="48231E"/>
              </a:solidFill>
            </a:endParaRPr>
          </a:p>
        </p:txBody>
      </p:sp>
      <p:sp>
        <p:nvSpPr>
          <p:cNvPr id="6" name="Slide Number Placeholder 5"/>
          <p:cNvSpPr>
            <a:spLocks noGrp="1"/>
          </p:cNvSpPr>
          <p:nvPr>
            <p:ph type="sldNum" sz="quarter" idx="12"/>
          </p:nvPr>
        </p:nvSpPr>
        <p:spPr>
          <a:xfrm>
            <a:off x="10655300" y="6597355"/>
            <a:ext cx="1168400" cy="247012"/>
          </a:xfrm>
        </p:spPr>
        <p:txBody>
          <a:bodyPr/>
          <a:lstStyle/>
          <a:p>
            <a:fld id="{9D8468D0-7896-491B-808A-A4CC6407428F}" type="slidenum">
              <a:rPr lang="en-ZA" smtClean="0">
                <a:solidFill>
                  <a:srgbClr val="48231E"/>
                </a:solidFill>
              </a:rPr>
              <a:pPr/>
              <a:t>‹#›</a:t>
            </a:fld>
            <a:endParaRPr lang="en-ZA" dirty="0">
              <a:solidFill>
                <a:srgbClr val="48231E"/>
              </a:solidFill>
            </a:endParaRPr>
          </a:p>
        </p:txBody>
      </p:sp>
      <p:sp>
        <p:nvSpPr>
          <p:cNvPr id="25" name="Title Placeholder 1"/>
          <p:cNvSpPr>
            <a:spLocks noGrp="1"/>
          </p:cNvSpPr>
          <p:nvPr>
            <p:ph type="title"/>
          </p:nvPr>
        </p:nvSpPr>
        <p:spPr>
          <a:xfrm>
            <a:off x="2831638" y="164637"/>
            <a:ext cx="8832981" cy="960107"/>
          </a:xfrm>
          <a:prstGeom prst="rect">
            <a:avLst/>
          </a:prstGeom>
        </p:spPr>
        <p:txBody>
          <a:bodyPr vert="horz" lIns="91440" tIns="45720" rIns="91440" bIns="45720" rtlCol="0" anchor="b" anchorCtr="0">
            <a:normAutofit/>
          </a:bodyPr>
          <a:lstStyle>
            <a:lvl1pPr>
              <a:defRPr sz="3733"/>
            </a:lvl1pPr>
          </a:lstStyle>
          <a:p>
            <a:r>
              <a:rPr lang="en-US" dirty="0"/>
              <a:t>Click to edit Master title style</a:t>
            </a:r>
          </a:p>
        </p:txBody>
      </p:sp>
      <p:sp>
        <p:nvSpPr>
          <p:cNvPr id="31" name="Content Placeholder 30"/>
          <p:cNvSpPr>
            <a:spLocks noGrp="1"/>
          </p:cNvSpPr>
          <p:nvPr>
            <p:ph sz="quarter" idx="13"/>
          </p:nvPr>
        </p:nvSpPr>
        <p:spPr>
          <a:xfrm>
            <a:off x="2831642" y="1220756"/>
            <a:ext cx="8896508" cy="4800533"/>
          </a:xfrm>
        </p:spPr>
        <p:txBody>
          <a:bodyPr>
            <a:normAutofit/>
          </a:bodyPr>
          <a:lstStyle>
            <a:lvl1pPr>
              <a:defRPr sz="2400"/>
            </a:lvl1pPr>
            <a:lvl2pPr>
              <a:defRPr sz="2133"/>
            </a:lvl2pPr>
            <a:lvl3pPr>
              <a:defRPr sz="1867"/>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42246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199456" y="6597352"/>
            <a:ext cx="2844800" cy="260648"/>
          </a:xfrm>
        </p:spPr>
        <p:txBody>
          <a:bodyPr/>
          <a:lstStyle/>
          <a:p>
            <a:fld id="{165ED20A-796F-411F-B23E-9667FE3240C4}" type="datetimeFigureOut">
              <a:rPr lang="en-ZA" smtClean="0">
                <a:solidFill>
                  <a:srgbClr val="48231E"/>
                </a:solidFill>
              </a:rPr>
              <a:pPr/>
              <a:t>2017/09/06</a:t>
            </a:fld>
            <a:endParaRPr lang="en-ZA">
              <a:solidFill>
                <a:srgbClr val="48231E"/>
              </a:solidFill>
            </a:endParaRPr>
          </a:p>
        </p:txBody>
      </p:sp>
      <p:sp>
        <p:nvSpPr>
          <p:cNvPr id="5" name="Footer Placeholder 4"/>
          <p:cNvSpPr>
            <a:spLocks noGrp="1"/>
          </p:cNvSpPr>
          <p:nvPr>
            <p:ph type="ftr" sz="quarter" idx="11"/>
          </p:nvPr>
        </p:nvSpPr>
        <p:spPr>
          <a:xfrm>
            <a:off x="4991106" y="6597355"/>
            <a:ext cx="5448300" cy="247012"/>
          </a:xfrm>
        </p:spPr>
        <p:txBody>
          <a:bodyPr/>
          <a:lstStyle/>
          <a:p>
            <a:endParaRPr lang="en-ZA" dirty="0">
              <a:solidFill>
                <a:srgbClr val="48231E"/>
              </a:solidFill>
            </a:endParaRPr>
          </a:p>
        </p:txBody>
      </p:sp>
      <p:sp>
        <p:nvSpPr>
          <p:cNvPr id="6" name="Slide Number Placeholder 5"/>
          <p:cNvSpPr>
            <a:spLocks noGrp="1"/>
          </p:cNvSpPr>
          <p:nvPr>
            <p:ph type="sldNum" sz="quarter" idx="12"/>
          </p:nvPr>
        </p:nvSpPr>
        <p:spPr>
          <a:xfrm>
            <a:off x="10655300" y="6597355"/>
            <a:ext cx="1168400" cy="247012"/>
          </a:xfrm>
        </p:spPr>
        <p:txBody>
          <a:bodyPr/>
          <a:lstStyle/>
          <a:p>
            <a:fld id="{9D8468D0-7896-491B-808A-A4CC6407428F}" type="slidenum">
              <a:rPr lang="en-ZA" smtClean="0">
                <a:solidFill>
                  <a:srgbClr val="48231E"/>
                </a:solidFill>
              </a:rPr>
              <a:pPr/>
              <a:t>‹#›</a:t>
            </a:fld>
            <a:endParaRPr lang="en-ZA" dirty="0">
              <a:solidFill>
                <a:srgbClr val="48231E"/>
              </a:solidFill>
            </a:endParaRPr>
          </a:p>
        </p:txBody>
      </p:sp>
      <p:sp>
        <p:nvSpPr>
          <p:cNvPr id="7" name="Title Placeholder 1"/>
          <p:cNvSpPr>
            <a:spLocks noGrp="1"/>
          </p:cNvSpPr>
          <p:nvPr>
            <p:ph type="title"/>
          </p:nvPr>
        </p:nvSpPr>
        <p:spPr>
          <a:xfrm>
            <a:off x="2831637" y="164637"/>
            <a:ext cx="9025003" cy="960107"/>
          </a:xfrm>
          <a:prstGeom prst="rect">
            <a:avLst/>
          </a:prstGeom>
        </p:spPr>
        <p:txBody>
          <a:bodyPr vert="horz" lIns="91440" tIns="45720" rIns="91440" bIns="45720" rtlCol="0" anchor="b" anchorCtr="0">
            <a:normAutofit/>
          </a:bodyPr>
          <a:lstStyle/>
          <a:p>
            <a:r>
              <a:rPr lang="en-US" dirty="0"/>
              <a:t>Click to edit Master title style</a:t>
            </a:r>
          </a:p>
        </p:txBody>
      </p:sp>
      <p:sp>
        <p:nvSpPr>
          <p:cNvPr id="8" name="Text Placeholder 2"/>
          <p:cNvSpPr>
            <a:spLocks noGrp="1"/>
          </p:cNvSpPr>
          <p:nvPr>
            <p:ph idx="1"/>
          </p:nvPr>
        </p:nvSpPr>
        <p:spPr>
          <a:xfrm>
            <a:off x="2831637" y="1220756"/>
            <a:ext cx="8992061" cy="480053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928108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65ED20A-796F-411F-B23E-9667FE3240C4}" type="datetimeFigureOut">
              <a:rPr lang="en-ZA" smtClean="0">
                <a:solidFill>
                  <a:srgbClr val="48231E"/>
                </a:solidFill>
              </a:rPr>
              <a:pPr/>
              <a:t>2017/09/06</a:t>
            </a:fld>
            <a:endParaRPr lang="en-ZA">
              <a:solidFill>
                <a:srgbClr val="48231E"/>
              </a:solidFill>
            </a:endParaRPr>
          </a:p>
        </p:txBody>
      </p:sp>
      <p:sp>
        <p:nvSpPr>
          <p:cNvPr id="6" name="Footer Placeholder 5"/>
          <p:cNvSpPr>
            <a:spLocks noGrp="1"/>
          </p:cNvSpPr>
          <p:nvPr>
            <p:ph type="ftr" sz="quarter" idx="11"/>
          </p:nvPr>
        </p:nvSpPr>
        <p:spPr/>
        <p:txBody>
          <a:bodyPr/>
          <a:lstStyle/>
          <a:p>
            <a:endParaRPr lang="en-ZA">
              <a:solidFill>
                <a:srgbClr val="48231E"/>
              </a:solidFill>
            </a:endParaRPr>
          </a:p>
        </p:txBody>
      </p:sp>
      <p:sp>
        <p:nvSpPr>
          <p:cNvPr id="7" name="Slide Number Placeholder 6"/>
          <p:cNvSpPr>
            <a:spLocks noGrp="1"/>
          </p:cNvSpPr>
          <p:nvPr>
            <p:ph type="sldNum" sz="quarter" idx="12"/>
          </p:nvPr>
        </p:nvSpPr>
        <p:spPr/>
        <p:txBody>
          <a:bodyPr/>
          <a:lstStyle/>
          <a:p>
            <a:fld id="{9D8468D0-7896-491B-808A-A4CC6407428F}" type="slidenum">
              <a:rPr lang="en-ZA" smtClean="0">
                <a:solidFill>
                  <a:srgbClr val="48231E"/>
                </a:solidFill>
              </a:rPr>
              <a:pPr/>
              <a:t>‹#›</a:t>
            </a:fld>
            <a:endParaRPr lang="en-ZA">
              <a:solidFill>
                <a:srgbClr val="48231E"/>
              </a:solidFill>
            </a:endParaRPr>
          </a:p>
        </p:txBody>
      </p:sp>
      <p:sp>
        <p:nvSpPr>
          <p:cNvPr id="9" name="Title Placeholder 1"/>
          <p:cNvSpPr>
            <a:spLocks noGrp="1"/>
          </p:cNvSpPr>
          <p:nvPr>
            <p:ph type="title"/>
          </p:nvPr>
        </p:nvSpPr>
        <p:spPr>
          <a:xfrm>
            <a:off x="2831637" y="164641"/>
            <a:ext cx="8992061" cy="960107"/>
          </a:xfrm>
          <a:prstGeom prst="rect">
            <a:avLst/>
          </a:prstGeom>
        </p:spPr>
        <p:txBody>
          <a:bodyPr vert="horz" lIns="91440" tIns="45720" rIns="91440" bIns="45720" rtlCol="0" anchor="b" anchorCtr="0">
            <a:normAutofit/>
          </a:bodyPr>
          <a:lstStyle/>
          <a:p>
            <a:r>
              <a:rPr lang="en-US" dirty="0"/>
              <a:t>Click to edit Master title style</a:t>
            </a:r>
          </a:p>
        </p:txBody>
      </p:sp>
      <p:sp>
        <p:nvSpPr>
          <p:cNvPr id="12" name="Content Placeholder 11"/>
          <p:cNvSpPr>
            <a:spLocks noGrp="1"/>
          </p:cNvSpPr>
          <p:nvPr>
            <p:ph sz="quarter" idx="13"/>
          </p:nvPr>
        </p:nvSpPr>
        <p:spPr>
          <a:xfrm>
            <a:off x="2831638" y="1234485"/>
            <a:ext cx="4512501" cy="4530819"/>
          </a:xfrm>
        </p:spPr>
        <p:txBody>
          <a:bodyPr>
            <a:normAutofit/>
          </a:bodyPr>
          <a:lstStyle>
            <a:lvl1pPr>
              <a:defRPr sz="2667"/>
            </a:lvl1pPr>
            <a:lvl2pPr>
              <a:defRPr sz="2400"/>
            </a:lvl2pPr>
            <a:lvl3pPr>
              <a:defRPr sz="2133"/>
            </a:lvl3pPr>
            <a:lvl4pPr>
              <a:defRPr sz="2133"/>
            </a:lvl4pPr>
            <a:lvl5pPr>
              <a:defRPr sz="213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1"/>
          <p:cNvSpPr>
            <a:spLocks noGrp="1"/>
          </p:cNvSpPr>
          <p:nvPr>
            <p:ph sz="quarter" idx="14"/>
          </p:nvPr>
        </p:nvSpPr>
        <p:spPr>
          <a:xfrm>
            <a:off x="7536160" y="1234485"/>
            <a:ext cx="4287539" cy="4530819"/>
          </a:xfrm>
        </p:spPr>
        <p:txBody>
          <a:bodyPr>
            <a:normAutofit/>
          </a:bodyPr>
          <a:lstStyle>
            <a:lvl1pPr>
              <a:defRPr sz="2667"/>
            </a:lvl1pPr>
            <a:lvl2pPr>
              <a:defRPr sz="2400"/>
            </a:lvl2pPr>
            <a:lvl3pPr>
              <a:defRPr sz="2133"/>
            </a:lvl3pPr>
            <a:lvl4pPr>
              <a:defRPr sz="2133"/>
            </a:lvl4pPr>
            <a:lvl5pPr>
              <a:defRPr sz="213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21895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tx2"/>
                </a:solidFill>
              </a:defRPr>
            </a:lvl1pPr>
          </a:lstStyle>
          <a:p>
            <a:fld id="{165ED20A-796F-411F-B23E-9667FE3240C4}" type="datetimeFigureOut">
              <a:rPr lang="en-ZA" smtClean="0">
                <a:solidFill>
                  <a:srgbClr val="48231E"/>
                </a:solidFill>
              </a:rPr>
              <a:pPr/>
              <a:t>2017/09/06</a:t>
            </a:fld>
            <a:endParaRPr lang="en-ZA">
              <a:solidFill>
                <a:srgbClr val="48231E"/>
              </a:solidFill>
            </a:endParaRPr>
          </a:p>
        </p:txBody>
      </p:sp>
      <p:sp>
        <p:nvSpPr>
          <p:cNvPr id="4" name="Footer Placeholder 3"/>
          <p:cNvSpPr>
            <a:spLocks noGrp="1"/>
          </p:cNvSpPr>
          <p:nvPr>
            <p:ph type="ftr" sz="quarter" idx="11"/>
          </p:nvPr>
        </p:nvSpPr>
        <p:spPr/>
        <p:txBody>
          <a:bodyPr/>
          <a:lstStyle/>
          <a:p>
            <a:endParaRPr lang="en-ZA">
              <a:solidFill>
                <a:srgbClr val="48231E"/>
              </a:solidFill>
            </a:endParaRPr>
          </a:p>
        </p:txBody>
      </p:sp>
      <p:sp>
        <p:nvSpPr>
          <p:cNvPr id="5" name="Slide Number Placeholder 4"/>
          <p:cNvSpPr>
            <a:spLocks noGrp="1"/>
          </p:cNvSpPr>
          <p:nvPr>
            <p:ph type="sldNum" sz="quarter" idx="12"/>
          </p:nvPr>
        </p:nvSpPr>
        <p:spPr/>
        <p:txBody>
          <a:bodyPr/>
          <a:lstStyle/>
          <a:p>
            <a:fld id="{9D8468D0-7896-491B-808A-A4CC6407428F}" type="slidenum">
              <a:rPr lang="en-ZA" smtClean="0">
                <a:solidFill>
                  <a:srgbClr val="48231E"/>
                </a:solidFill>
              </a:rPr>
              <a:pPr/>
              <a:t>‹#›</a:t>
            </a:fld>
            <a:endParaRPr lang="en-ZA">
              <a:solidFill>
                <a:srgbClr val="48231E"/>
              </a:solidFill>
            </a:endParaRPr>
          </a:p>
        </p:txBody>
      </p:sp>
      <p:sp>
        <p:nvSpPr>
          <p:cNvPr id="6" name="Title Placeholder 1"/>
          <p:cNvSpPr>
            <a:spLocks noGrp="1"/>
          </p:cNvSpPr>
          <p:nvPr>
            <p:ph type="title"/>
          </p:nvPr>
        </p:nvSpPr>
        <p:spPr>
          <a:xfrm>
            <a:off x="2927648" y="164637"/>
            <a:ext cx="8544949" cy="960107"/>
          </a:xfrm>
          <a:prstGeom prst="rect">
            <a:avLst/>
          </a:prstGeom>
        </p:spPr>
        <p:txBody>
          <a:bodyPr vert="horz" lIns="91440" tIns="45720" rIns="91440" bIns="45720" rtlCol="0" anchor="b" anchorCtr="0">
            <a:normAutofit/>
          </a:bodyPr>
          <a:lstStyle>
            <a:lvl1pPr>
              <a:defRPr sz="3733"/>
            </a:lvl1pPr>
          </a:lstStyle>
          <a:p>
            <a:r>
              <a:rPr lang="en-US" dirty="0"/>
              <a:t>Click to edit Master title style</a:t>
            </a:r>
          </a:p>
        </p:txBody>
      </p:sp>
    </p:spTree>
    <p:extLst>
      <p:ext uri="{BB962C8B-B14F-4D97-AF65-F5344CB8AC3E}">
        <p14:creationId xmlns:p14="http://schemas.microsoft.com/office/powerpoint/2010/main" val="382242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A31B71-30F5-4153-B938-30983768FC33}" type="datetime1">
              <a:rPr lang="en-US" smtClean="0"/>
              <a:t>9/6/2017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D0D789-B716-F34C-AB7F-1E62E7061372}" type="slidenum">
              <a:rPr lang="en-US" smtClean="0"/>
              <a:t>‹#›</a:t>
            </a:fld>
            <a:endParaRPr lang="en-US"/>
          </a:p>
        </p:txBody>
      </p:sp>
    </p:spTree>
    <p:extLst>
      <p:ext uri="{BB962C8B-B14F-4D97-AF65-F5344CB8AC3E}">
        <p14:creationId xmlns:p14="http://schemas.microsoft.com/office/powerpoint/2010/main" val="30538213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5ED20A-796F-411F-B23E-9667FE3240C4}" type="datetimeFigureOut">
              <a:rPr lang="en-ZA" smtClean="0">
                <a:solidFill>
                  <a:srgbClr val="48231E"/>
                </a:solidFill>
              </a:rPr>
              <a:pPr/>
              <a:t>2017/09/06</a:t>
            </a:fld>
            <a:endParaRPr lang="en-ZA">
              <a:solidFill>
                <a:srgbClr val="48231E"/>
              </a:solidFill>
            </a:endParaRPr>
          </a:p>
        </p:txBody>
      </p:sp>
      <p:sp>
        <p:nvSpPr>
          <p:cNvPr id="3" name="Footer Placeholder 2"/>
          <p:cNvSpPr>
            <a:spLocks noGrp="1"/>
          </p:cNvSpPr>
          <p:nvPr>
            <p:ph type="ftr" sz="quarter" idx="11"/>
          </p:nvPr>
        </p:nvSpPr>
        <p:spPr/>
        <p:txBody>
          <a:bodyPr/>
          <a:lstStyle/>
          <a:p>
            <a:endParaRPr lang="en-ZA">
              <a:solidFill>
                <a:srgbClr val="48231E"/>
              </a:solidFill>
            </a:endParaRPr>
          </a:p>
        </p:txBody>
      </p:sp>
      <p:sp>
        <p:nvSpPr>
          <p:cNvPr id="4" name="Slide Number Placeholder 3"/>
          <p:cNvSpPr>
            <a:spLocks noGrp="1"/>
          </p:cNvSpPr>
          <p:nvPr>
            <p:ph type="sldNum" sz="quarter" idx="12"/>
          </p:nvPr>
        </p:nvSpPr>
        <p:spPr/>
        <p:txBody>
          <a:bodyPr/>
          <a:lstStyle/>
          <a:p>
            <a:fld id="{9D8468D0-7896-491B-808A-A4CC6407428F}" type="slidenum">
              <a:rPr lang="en-ZA" smtClean="0">
                <a:solidFill>
                  <a:srgbClr val="48231E"/>
                </a:solidFill>
              </a:rPr>
              <a:pPr/>
              <a:t>‹#›</a:t>
            </a:fld>
            <a:endParaRPr lang="en-ZA">
              <a:solidFill>
                <a:srgbClr val="48231E"/>
              </a:solidFill>
            </a:endParaRPr>
          </a:p>
        </p:txBody>
      </p:sp>
    </p:spTree>
    <p:extLst>
      <p:ext uri="{BB962C8B-B14F-4D97-AF65-F5344CB8AC3E}">
        <p14:creationId xmlns:p14="http://schemas.microsoft.com/office/powerpoint/2010/main" val="3879149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60179AE-B6B2-46F4-BF0E-AAC5F15FD969}" type="datetime1">
              <a:rPr lang="en-US" smtClean="0"/>
              <a:t>9/6/2017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D0D789-B716-F34C-AB7F-1E62E7061372}" type="slidenum">
              <a:rPr lang="en-US" smtClean="0"/>
              <a:t>‹#›</a:t>
            </a:fld>
            <a:endParaRPr lang="en-US"/>
          </a:p>
        </p:txBody>
      </p:sp>
    </p:spTree>
    <p:extLst>
      <p:ext uri="{BB962C8B-B14F-4D97-AF65-F5344CB8AC3E}">
        <p14:creationId xmlns:p14="http://schemas.microsoft.com/office/powerpoint/2010/main" val="983433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276F979-A859-4F7C-8DB3-164AD76D5236}" type="datetime1">
              <a:rPr lang="en-US" smtClean="0"/>
              <a:t>9/6/2017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D0D789-B716-F34C-AB7F-1E62E7061372}" type="slidenum">
              <a:rPr lang="en-US" smtClean="0"/>
              <a:t>‹#›</a:t>
            </a:fld>
            <a:endParaRPr lang="en-US"/>
          </a:p>
        </p:txBody>
      </p:sp>
    </p:spTree>
    <p:extLst>
      <p:ext uri="{BB962C8B-B14F-4D97-AF65-F5344CB8AC3E}">
        <p14:creationId xmlns:p14="http://schemas.microsoft.com/office/powerpoint/2010/main" val="617419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0D9BFCF-FCAA-472D-BFE8-9903C44C443E}" type="datetime1">
              <a:rPr lang="en-US" smtClean="0"/>
              <a:t>9/6/2017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D0D789-B716-F34C-AB7F-1E62E7061372}" type="slidenum">
              <a:rPr lang="en-US" smtClean="0"/>
              <a:t>‹#›</a:t>
            </a:fld>
            <a:endParaRPr lang="en-US"/>
          </a:p>
        </p:txBody>
      </p:sp>
    </p:spTree>
    <p:extLst>
      <p:ext uri="{BB962C8B-B14F-4D97-AF65-F5344CB8AC3E}">
        <p14:creationId xmlns:p14="http://schemas.microsoft.com/office/powerpoint/2010/main" val="3488685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24178" y="6356351"/>
            <a:ext cx="2844800" cy="365125"/>
          </a:xfrm>
        </p:spPr>
        <p:txBody>
          <a:bodyPr/>
          <a:lstStyle>
            <a:lvl1pPr algn="l">
              <a:defRPr/>
            </a:lvl1pPr>
          </a:lstStyle>
          <a:p>
            <a:fld id="{24D0D789-B716-F34C-AB7F-1E62E7061372}" type="slidenum">
              <a:rPr lang="en-US" smtClean="0"/>
              <a:pPr/>
              <a:t>‹#›</a:t>
            </a:fld>
            <a:endParaRPr lang="en-US"/>
          </a:p>
        </p:txBody>
      </p:sp>
    </p:spTree>
    <p:extLst>
      <p:ext uri="{BB962C8B-B14F-4D97-AF65-F5344CB8AC3E}">
        <p14:creationId xmlns:p14="http://schemas.microsoft.com/office/powerpoint/2010/main" val="26944816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30D7E1C-A827-490F-B414-7CF09C6A47BB}" type="datetime1">
              <a:rPr lang="en-US" smtClean="0"/>
              <a:t>9/6/2017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D0D789-B716-F34C-AB7F-1E62E7061372}" type="slidenum">
              <a:rPr lang="en-US" smtClean="0"/>
              <a:t>‹#›</a:t>
            </a:fld>
            <a:endParaRPr lang="en-US"/>
          </a:p>
        </p:txBody>
      </p:sp>
    </p:spTree>
    <p:extLst>
      <p:ext uri="{BB962C8B-B14F-4D97-AF65-F5344CB8AC3E}">
        <p14:creationId xmlns:p14="http://schemas.microsoft.com/office/powerpoint/2010/main" val="3666206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8AD01B-A223-47DF-B218-174622D46BFD}" type="datetime1">
              <a:rPr lang="en-US" smtClean="0"/>
              <a:t>9/6/2017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D0D789-B716-F34C-AB7F-1E62E7061372}" type="slidenum">
              <a:rPr lang="en-US" smtClean="0"/>
              <a:t>‹#›</a:t>
            </a:fld>
            <a:endParaRPr lang="en-US"/>
          </a:p>
        </p:txBody>
      </p:sp>
    </p:spTree>
    <p:extLst>
      <p:ext uri="{BB962C8B-B14F-4D97-AF65-F5344CB8AC3E}">
        <p14:creationId xmlns:p14="http://schemas.microsoft.com/office/powerpoint/2010/main" val="1261448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972E85-EB2F-4A37-83B2-C103AEA1292E}" type="datetime1">
              <a:rPr lang="en-US" smtClean="0"/>
              <a:t>9/6/2017</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D0D789-B716-F34C-AB7F-1E62E7061372}" type="slidenum">
              <a:rPr lang="en-US" smtClean="0"/>
              <a:t>‹#›</a:t>
            </a:fld>
            <a:endParaRPr lang="en-US"/>
          </a:p>
        </p:txBody>
      </p:sp>
    </p:spTree>
    <p:extLst>
      <p:ext uri="{BB962C8B-B14F-4D97-AF65-F5344CB8AC3E}">
        <p14:creationId xmlns:p14="http://schemas.microsoft.com/office/powerpoint/2010/main" val="3188365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972E85-EB2F-4A37-83B2-C103AEA1292E}" type="datetime1">
              <a:rPr lang="en-US" smtClean="0"/>
              <a:t>9/6/2017</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D0D789-B716-F34C-AB7F-1E62E7061372}" type="slidenum">
              <a:rPr lang="en-US" smtClean="0"/>
              <a:t>‹#›</a:t>
            </a:fld>
            <a:endParaRPr lang="en-US"/>
          </a:p>
        </p:txBody>
      </p:sp>
    </p:spTree>
    <p:extLst>
      <p:ext uri="{BB962C8B-B14F-4D97-AF65-F5344CB8AC3E}">
        <p14:creationId xmlns:p14="http://schemas.microsoft.com/office/powerpoint/2010/main" val="1772968335"/>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831637" y="164637"/>
            <a:ext cx="9025003" cy="960107"/>
          </a:xfrm>
          <a:prstGeom prst="rect">
            <a:avLst/>
          </a:prstGeom>
        </p:spPr>
        <p:txBody>
          <a:bodyPr vert="horz" lIns="91440" tIns="45720" rIns="91440" bIns="45720" rtlCol="0" anchor="b" anchorCtr="0">
            <a:normAutofit/>
          </a:bodyPr>
          <a:lstStyle/>
          <a:p>
            <a:r>
              <a:rPr lang="en-US" dirty="0"/>
              <a:t>Click to edit Master title style</a:t>
            </a:r>
          </a:p>
        </p:txBody>
      </p:sp>
      <p:sp>
        <p:nvSpPr>
          <p:cNvPr id="3" name="Text Placeholder 2"/>
          <p:cNvSpPr>
            <a:spLocks noGrp="1"/>
          </p:cNvSpPr>
          <p:nvPr>
            <p:ph type="body" idx="1"/>
          </p:nvPr>
        </p:nvSpPr>
        <p:spPr>
          <a:xfrm>
            <a:off x="2831637" y="1220756"/>
            <a:ext cx="8992061" cy="451250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199456" y="6597352"/>
            <a:ext cx="2844800" cy="260648"/>
          </a:xfrm>
          <a:prstGeom prst="rect">
            <a:avLst/>
          </a:prstGeom>
        </p:spPr>
        <p:txBody>
          <a:bodyPr vert="horz" lIns="91440" tIns="45720" rIns="91440" bIns="45720" rtlCol="0" anchor="ctr">
            <a:noAutofit/>
          </a:bodyPr>
          <a:lstStyle>
            <a:lvl1pPr algn="l">
              <a:defRPr sz="1200" b="1">
                <a:solidFill>
                  <a:schemeClr val="tx2"/>
                </a:solidFill>
              </a:defRPr>
            </a:lvl1pPr>
          </a:lstStyle>
          <a:p>
            <a:fld id="{165ED20A-796F-411F-B23E-9667FE3240C4}" type="datetimeFigureOut">
              <a:rPr lang="en-ZA" smtClean="0">
                <a:solidFill>
                  <a:srgbClr val="48231E"/>
                </a:solidFill>
              </a:rPr>
              <a:pPr/>
              <a:t>2017/09/06</a:t>
            </a:fld>
            <a:endParaRPr lang="en-ZA" dirty="0">
              <a:solidFill>
                <a:srgbClr val="48231E"/>
              </a:solidFill>
            </a:endParaRPr>
          </a:p>
        </p:txBody>
      </p:sp>
      <p:sp>
        <p:nvSpPr>
          <p:cNvPr id="5" name="Footer Placeholder 4"/>
          <p:cNvSpPr>
            <a:spLocks noGrp="1"/>
          </p:cNvSpPr>
          <p:nvPr>
            <p:ph type="ftr" sz="quarter" idx="3"/>
          </p:nvPr>
        </p:nvSpPr>
        <p:spPr>
          <a:xfrm>
            <a:off x="4991106" y="6597355"/>
            <a:ext cx="5448300" cy="247012"/>
          </a:xfrm>
          <a:prstGeom prst="rect">
            <a:avLst/>
          </a:prstGeom>
        </p:spPr>
        <p:txBody>
          <a:bodyPr vert="horz" lIns="91440" tIns="45720" rIns="91440" bIns="45720" rtlCol="0" anchor="ctr">
            <a:normAutofit/>
          </a:bodyPr>
          <a:lstStyle>
            <a:lvl1pPr algn="l">
              <a:defRPr sz="1200" b="1">
                <a:solidFill>
                  <a:schemeClr val="tx2"/>
                </a:solidFill>
              </a:defRPr>
            </a:lvl1pPr>
          </a:lstStyle>
          <a:p>
            <a:endParaRPr lang="en-ZA" dirty="0">
              <a:solidFill>
                <a:srgbClr val="48231E"/>
              </a:solidFill>
            </a:endParaRPr>
          </a:p>
        </p:txBody>
      </p:sp>
      <p:sp>
        <p:nvSpPr>
          <p:cNvPr id="6" name="Slide Number Placeholder 5"/>
          <p:cNvSpPr>
            <a:spLocks noGrp="1"/>
          </p:cNvSpPr>
          <p:nvPr>
            <p:ph type="sldNum" sz="quarter" idx="4"/>
          </p:nvPr>
        </p:nvSpPr>
        <p:spPr>
          <a:xfrm>
            <a:off x="10655300" y="6597355"/>
            <a:ext cx="1168400" cy="247012"/>
          </a:xfrm>
          <a:prstGeom prst="rect">
            <a:avLst/>
          </a:prstGeom>
        </p:spPr>
        <p:txBody>
          <a:bodyPr vert="horz" lIns="91440" tIns="45720" rIns="91440" bIns="45720" rtlCol="0" anchor="ctr">
            <a:noAutofit/>
          </a:bodyPr>
          <a:lstStyle>
            <a:lvl1pPr algn="r">
              <a:defRPr sz="1600" b="1">
                <a:solidFill>
                  <a:schemeClr val="tx2"/>
                </a:solidFill>
              </a:defRPr>
            </a:lvl1pPr>
          </a:lstStyle>
          <a:p>
            <a:fld id="{9D8468D0-7896-491B-808A-A4CC6407428F}" type="slidenum">
              <a:rPr lang="en-ZA" smtClean="0">
                <a:solidFill>
                  <a:srgbClr val="48231E"/>
                </a:solidFill>
              </a:rPr>
              <a:pPr/>
              <a:t>‹#›</a:t>
            </a:fld>
            <a:endParaRPr lang="en-ZA">
              <a:solidFill>
                <a:srgbClr val="48231E"/>
              </a:solidFill>
            </a:endParaRPr>
          </a:p>
        </p:txBody>
      </p:sp>
    </p:spTree>
    <p:extLst>
      <p:ext uri="{BB962C8B-B14F-4D97-AF65-F5344CB8AC3E}">
        <p14:creationId xmlns:p14="http://schemas.microsoft.com/office/powerpoint/2010/main" val="239107540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p:txStyles>
    <p:titleStyle>
      <a:lvl1pPr algn="l" defTabSz="1219170" rtl="0" eaLnBrk="1" latinLnBrk="0" hangingPunct="1">
        <a:spcBef>
          <a:spcPts val="533"/>
        </a:spcBef>
        <a:buNone/>
        <a:defRPr sz="3733" b="1" kern="1200" cap="none" spc="0" baseline="0">
          <a:solidFill>
            <a:schemeClr val="tx2"/>
          </a:solidFill>
          <a:latin typeface="+mj-lt"/>
          <a:ea typeface="+mj-ea"/>
          <a:cs typeface="Tunga" pitchFamily="2"/>
        </a:defRPr>
      </a:lvl1pPr>
    </p:titleStyle>
    <p:bodyStyle>
      <a:lvl1pPr marL="228594" indent="-231642" algn="l" defTabSz="1219170" rtl="0" eaLnBrk="1" latinLnBrk="0" hangingPunct="1">
        <a:spcBef>
          <a:spcPts val="800"/>
        </a:spcBef>
        <a:spcAft>
          <a:spcPts val="0"/>
        </a:spcAft>
        <a:buClr>
          <a:schemeClr val="accent1"/>
        </a:buClr>
        <a:buFont typeface="Arial" pitchFamily="34" charset="0"/>
        <a:buChar char="•"/>
        <a:defRPr sz="2400" b="0" i="0" kern="1200" cap="none" spc="40" baseline="0">
          <a:solidFill>
            <a:schemeClr val="tx2"/>
          </a:solidFill>
          <a:latin typeface="+mn-lt"/>
          <a:ea typeface="+mn-ea"/>
          <a:cs typeface="Tahoma" pitchFamily="34" charset="0"/>
        </a:defRPr>
      </a:lvl1pPr>
      <a:lvl2pPr marL="459306" indent="-231642" algn="l" defTabSz="1219170" rtl="0" eaLnBrk="1" latinLnBrk="0" hangingPunct="1">
        <a:spcBef>
          <a:spcPts val="800"/>
        </a:spcBef>
        <a:buClr>
          <a:schemeClr val="accent1"/>
        </a:buClr>
        <a:buFont typeface="Arial" pitchFamily="34" charset="0"/>
        <a:buChar char="•"/>
        <a:defRPr sz="2133" kern="1200">
          <a:solidFill>
            <a:schemeClr val="tx2"/>
          </a:solidFill>
          <a:latin typeface="+mn-lt"/>
          <a:ea typeface="+mn-ea"/>
          <a:cs typeface="Tahoma" pitchFamily="34" charset="0"/>
        </a:defRPr>
      </a:lvl2pPr>
      <a:lvl3pPr marL="687900" indent="-231642" algn="l" defTabSz="1219170" rtl="0" eaLnBrk="1" latinLnBrk="0" hangingPunct="1">
        <a:spcBef>
          <a:spcPts val="800"/>
        </a:spcBef>
        <a:buClr>
          <a:schemeClr val="accent1"/>
        </a:buClr>
        <a:buFont typeface="Arial" pitchFamily="34" charset="0"/>
        <a:buChar char="•"/>
        <a:defRPr sz="1867" kern="1200">
          <a:solidFill>
            <a:schemeClr val="tx2"/>
          </a:solidFill>
          <a:latin typeface="+mn-lt"/>
          <a:ea typeface="+mn-ea"/>
          <a:cs typeface="Tahoma" pitchFamily="34" charset="0"/>
        </a:defRPr>
      </a:lvl3pPr>
      <a:lvl4pPr marL="918610" indent="-231642" algn="l" defTabSz="1219170" rtl="0" eaLnBrk="1" latinLnBrk="0" hangingPunct="1">
        <a:spcBef>
          <a:spcPts val="800"/>
        </a:spcBef>
        <a:buClr>
          <a:schemeClr val="accent1"/>
        </a:buClr>
        <a:buFont typeface="Arial" pitchFamily="34" charset="0"/>
        <a:buChar char="•"/>
        <a:defRPr sz="1600" kern="1200">
          <a:solidFill>
            <a:schemeClr val="tx2"/>
          </a:solidFill>
          <a:latin typeface="+mn-lt"/>
          <a:ea typeface="+mn-ea"/>
          <a:cs typeface="Tahoma" pitchFamily="34" charset="0"/>
        </a:defRPr>
      </a:lvl4pPr>
      <a:lvl5pPr marL="1147205" indent="-231642" algn="l" defTabSz="1219170" rtl="0" eaLnBrk="1" latinLnBrk="0" hangingPunct="1">
        <a:spcBef>
          <a:spcPts val="800"/>
        </a:spcBef>
        <a:buClr>
          <a:schemeClr val="accent1"/>
        </a:buClr>
        <a:buFont typeface="Arial" pitchFamily="34" charset="0"/>
        <a:buChar char="•"/>
        <a:defRPr sz="1600" kern="1200" baseline="0">
          <a:solidFill>
            <a:schemeClr val="tx2"/>
          </a:solidFill>
          <a:latin typeface="+mn-lt"/>
          <a:ea typeface="+mn-ea"/>
          <a:cs typeface="Tahoma" pitchFamily="34" charset="0"/>
        </a:defRPr>
      </a:lvl5pPr>
      <a:lvl6pPr marL="1402045" indent="-231642" algn="l" defTabSz="1219170" rtl="0" eaLnBrk="1" latinLnBrk="0" hangingPunct="1">
        <a:spcBef>
          <a:spcPct val="20000"/>
        </a:spcBef>
        <a:buClr>
          <a:schemeClr val="accent1"/>
        </a:buClr>
        <a:buFont typeface="Arial" pitchFamily="34" charset="0"/>
        <a:buChar char="•"/>
        <a:defRPr sz="1867" kern="1200">
          <a:solidFill>
            <a:schemeClr val="tx2"/>
          </a:solidFill>
          <a:latin typeface="+mn-lt"/>
          <a:ea typeface="+mn-ea"/>
          <a:cs typeface="+mn-cs"/>
        </a:defRPr>
      </a:lvl6pPr>
      <a:lvl7pPr marL="1645879" indent="-231642" algn="l" defTabSz="1219170" rtl="0" eaLnBrk="1" latinLnBrk="0" hangingPunct="1">
        <a:spcBef>
          <a:spcPct val="20000"/>
        </a:spcBef>
        <a:buClr>
          <a:schemeClr val="accent1"/>
        </a:buClr>
        <a:buFont typeface="Arial" pitchFamily="34" charset="0"/>
        <a:buChar char="•"/>
        <a:defRPr sz="1867" kern="1200">
          <a:solidFill>
            <a:schemeClr val="tx2"/>
          </a:solidFill>
          <a:latin typeface="+mn-lt"/>
          <a:ea typeface="+mn-ea"/>
          <a:cs typeface="+mn-cs"/>
        </a:defRPr>
      </a:lvl7pPr>
      <a:lvl8pPr marL="1889713" indent="-231642" algn="l" defTabSz="1219170" rtl="0" eaLnBrk="1" latinLnBrk="0" hangingPunct="1">
        <a:spcBef>
          <a:spcPct val="20000"/>
        </a:spcBef>
        <a:buClr>
          <a:schemeClr val="accent1"/>
        </a:buClr>
        <a:buFont typeface="Arial" pitchFamily="34" charset="0"/>
        <a:buChar char="•"/>
        <a:defRPr sz="1867" kern="1200">
          <a:solidFill>
            <a:schemeClr val="tx2"/>
          </a:solidFill>
          <a:latin typeface="+mn-lt"/>
          <a:ea typeface="+mn-ea"/>
          <a:cs typeface="+mn-cs"/>
        </a:defRPr>
      </a:lvl8pPr>
      <a:lvl9pPr marL="2133547" indent="-231642" algn="l" defTabSz="1219170" rtl="0" eaLnBrk="1" latinLnBrk="0" hangingPunct="1">
        <a:spcBef>
          <a:spcPct val="20000"/>
        </a:spcBef>
        <a:buClr>
          <a:schemeClr val="accent1"/>
        </a:buClr>
        <a:buFont typeface="Arial" pitchFamily="34" charset="0"/>
        <a:buChar char="•"/>
        <a:defRPr sz="1867" kern="1200">
          <a:solidFill>
            <a:schemeClr val="tx2"/>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51171" y="3323420"/>
            <a:ext cx="10314053" cy="338554"/>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6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rPr>
              <a:t>&lt;Nice cover picture</a:t>
            </a:r>
          </a:p>
        </p:txBody>
      </p:sp>
      <p:pic>
        <p:nvPicPr>
          <p:cNvPr id="1026" name="Picture 2" descr="Image resul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571" y="0"/>
            <a:ext cx="6858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547270" y="0"/>
            <a:ext cx="5642060" cy="6858000"/>
          </a:xfrm>
          <a:prstGeom prst="rect">
            <a:avLst/>
          </a:prstGeom>
          <a:solidFill>
            <a:srgbClr val="FBFBF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TextBox 5"/>
          <p:cNvSpPr txBox="1"/>
          <p:nvPr/>
        </p:nvSpPr>
        <p:spPr>
          <a:xfrm>
            <a:off x="5811982" y="793890"/>
            <a:ext cx="5852690" cy="169277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82C341"/>
                </a:solidFill>
                <a:effectLst/>
                <a:uLnTx/>
                <a:uFillTx/>
                <a:latin typeface="Arial Bold"/>
                <a:ea typeface="+mn-ea"/>
                <a:cs typeface="Arial Bold"/>
              </a:rPr>
              <a:t>Consolidation of Medical Schemes</a:t>
            </a:r>
            <a:br>
              <a:rPr kumimoji="0" lang="en-US" sz="2600" b="1" i="0" u="none" strike="noStrike" kern="1200" cap="none" spc="0" normalizeH="0" baseline="0" noProof="0" dirty="0">
                <a:ln>
                  <a:noFill/>
                </a:ln>
                <a:solidFill>
                  <a:srgbClr val="82C341"/>
                </a:solidFill>
                <a:effectLst/>
                <a:uLnTx/>
                <a:uFillTx/>
                <a:latin typeface="Arial Bold"/>
                <a:ea typeface="+mn-ea"/>
                <a:cs typeface="Arial Bold"/>
              </a:rPr>
            </a:br>
            <a:endParaRPr lang="en-US" sz="2600" b="1" dirty="0">
              <a:solidFill>
                <a:srgbClr val="82C341"/>
              </a:solidFill>
              <a:latin typeface="Arial Bold"/>
              <a:cs typeface="Arial Bold"/>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rgbClr val="82C341"/>
                </a:solidFill>
                <a:effectLst/>
                <a:uLnTx/>
                <a:uFillTx/>
                <a:latin typeface="Arial Bold"/>
                <a:ea typeface="+mn-ea"/>
                <a:cs typeface="Arial Bold"/>
              </a:rPr>
              <a:t>Christoff</a:t>
            </a:r>
            <a:r>
              <a:rPr kumimoji="0" lang="en-US" sz="2600" b="1" i="0" u="none" strike="noStrike" kern="1200" cap="none" spc="0" normalizeH="0" noProof="0" dirty="0">
                <a:ln>
                  <a:noFill/>
                </a:ln>
                <a:solidFill>
                  <a:srgbClr val="82C341"/>
                </a:solidFill>
                <a:effectLst/>
                <a:uLnTx/>
                <a:uFillTx/>
                <a:latin typeface="Arial Bold"/>
                <a:ea typeface="+mn-ea"/>
                <a:cs typeface="Arial Bold"/>
              </a:rPr>
              <a:t> Raath</a:t>
            </a:r>
          </a:p>
          <a:p>
            <a:pPr marL="0" marR="0" lvl="0" indent="0" algn="r" defTabSz="457200" rtl="0" eaLnBrk="1" fontAlgn="auto" latinLnBrk="0" hangingPunct="1">
              <a:lnSpc>
                <a:spcPct val="100000"/>
              </a:lnSpc>
              <a:spcBef>
                <a:spcPts val="0"/>
              </a:spcBef>
              <a:spcAft>
                <a:spcPts val="0"/>
              </a:spcAft>
              <a:buClrTx/>
              <a:buSzTx/>
              <a:buFontTx/>
              <a:buNone/>
              <a:tabLst/>
              <a:defRPr/>
            </a:pPr>
            <a:r>
              <a:rPr lang="en-US" sz="2600" b="1" dirty="0">
                <a:solidFill>
                  <a:srgbClr val="82C341"/>
                </a:solidFill>
                <a:latin typeface="Arial Bold"/>
                <a:cs typeface="Arial Bold"/>
              </a:rPr>
              <a:t>22 August 2017</a:t>
            </a:r>
            <a:endParaRPr kumimoji="0" lang="en-US" sz="2600" b="1" i="0" u="none" strike="noStrike" kern="1200" cap="none" spc="0" normalizeH="0" noProof="0" dirty="0">
              <a:ln>
                <a:noFill/>
              </a:ln>
              <a:solidFill>
                <a:srgbClr val="82C341"/>
              </a:solidFill>
              <a:effectLst/>
              <a:uLnTx/>
              <a:uFillTx/>
              <a:latin typeface="Arial Bold"/>
              <a:ea typeface="+mn-ea"/>
              <a:cs typeface="Arial Bold"/>
            </a:endParaRPr>
          </a:p>
        </p:txBody>
      </p:sp>
      <p:pic>
        <p:nvPicPr>
          <p:cNvPr id="9" name="Picture 8" descr="Insight logo.jpg"/>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l="10592" t="27157" r="11267" b="28323"/>
          <a:stretch/>
        </p:blipFill>
        <p:spPr>
          <a:xfrm>
            <a:off x="8810117" y="5317639"/>
            <a:ext cx="3217401" cy="1295905"/>
          </a:xfrm>
          <a:prstGeom prst="rect">
            <a:avLst/>
          </a:prstGeom>
          <a:noFill/>
        </p:spPr>
      </p:pic>
      <p:pic>
        <p:nvPicPr>
          <p:cNvPr id="4" name="Picture 2" descr="Health Funders Association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8355" y="3323420"/>
            <a:ext cx="4543425" cy="657225"/>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602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8815" y="366525"/>
            <a:ext cx="8072041" cy="461665"/>
          </a:xfrm>
          <a:prstGeom prst="rect">
            <a:avLst/>
          </a:prstGeom>
          <a:noFill/>
        </p:spPr>
        <p:txBody>
          <a:bodyPr wrap="square" rtlCol="0">
            <a:spAutoFit/>
          </a:bodyPr>
          <a:lstStyle>
            <a:defPPr>
              <a:defRPr lang="en-US"/>
            </a:defPPr>
            <a:lvl1pPr>
              <a:defRPr b="1">
                <a:solidFill>
                  <a:srgbClr val="003A5D"/>
                </a:solidFill>
                <a:latin typeface="Arial Bold"/>
                <a:cs typeface="Arial Bold"/>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srgbClr val="DC1351"/>
                </a:solidFill>
                <a:effectLst/>
                <a:uLnTx/>
                <a:uFillTx/>
                <a:latin typeface="Segoe UI" panose="020B0502040204020203" pitchFamily="34" charset="0"/>
                <a:ea typeface="+mn-ea"/>
                <a:cs typeface="Segoe UI" panose="020B0502040204020203" pitchFamily="34" charset="0"/>
              </a:rPr>
              <a:t>Consolidation for the sake of consolidation</a:t>
            </a:r>
            <a:endParaRPr kumimoji="0" lang="en-US" sz="2400" b="1" i="0" u="none" strike="noStrike" kern="1200" cap="none" spc="0" normalizeH="0" baseline="0" noProof="0" dirty="0">
              <a:ln>
                <a:noFill/>
              </a:ln>
              <a:solidFill>
                <a:srgbClr val="DC1351"/>
              </a:solidFill>
              <a:effectLst/>
              <a:uLnTx/>
              <a:uFillTx/>
              <a:latin typeface="Segoe UI" panose="020B0502040204020203" pitchFamily="34" charset="0"/>
              <a:ea typeface="+mn-ea"/>
              <a:cs typeface="Segoe UI" panose="020B0502040204020203" pitchFamily="34" charset="0"/>
            </a:endParaRPr>
          </a:p>
        </p:txBody>
      </p:sp>
      <p:sp>
        <p:nvSpPr>
          <p:cNvPr id="4" name="Rectangle 3"/>
          <p:cNvSpPr/>
          <p:nvPr/>
        </p:nvSpPr>
        <p:spPr>
          <a:xfrm>
            <a:off x="316309" y="309908"/>
            <a:ext cx="100787" cy="57490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p:cNvSpPr txBox="1"/>
          <p:nvPr/>
        </p:nvSpPr>
        <p:spPr>
          <a:xfrm>
            <a:off x="2186848" y="1541594"/>
            <a:ext cx="8615190" cy="517064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a:ea typeface="+mn-ea"/>
                <a:cs typeface="+mn-cs"/>
              </a:rPr>
              <a:t>Potential ways in which consolidation could potentially be pursued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2000" b="0" i="0" u="none" strike="noStrike" kern="1200" cap="none" spc="0" normalizeH="0" baseline="0" noProof="0" dirty="0">
                <a:ln>
                  <a:noFill/>
                </a:ln>
                <a:solidFill>
                  <a:prstClr val="black"/>
                </a:solidFill>
                <a:effectLst/>
                <a:uLnTx/>
                <a:uFillTx/>
                <a:latin typeface="Calibri"/>
                <a:ea typeface="+mn-ea"/>
                <a:cs typeface="+mn-cs"/>
              </a:rPr>
              <a:t>Small schemes  </a:t>
            </a:r>
            <a:br>
              <a:rPr kumimoji="0" lang="en-ZA" sz="2000" b="0" i="0" u="none" strike="noStrike" kern="1200" cap="none" spc="0" normalizeH="0" baseline="0" noProof="0" dirty="0">
                <a:ln>
                  <a:noFill/>
                </a:ln>
                <a:solidFill>
                  <a:prstClr val="black"/>
                </a:solidFill>
                <a:effectLst/>
                <a:uLnTx/>
                <a:uFillTx/>
                <a:latin typeface="Calibri"/>
                <a:ea typeface="+mn-ea"/>
                <a:cs typeface="+mn-cs"/>
              </a:rPr>
            </a:br>
            <a:r>
              <a:rPr kumimoji="0" lang="en-ZA" sz="1800" b="0" i="0" u="none" strike="noStrike" kern="1200" cap="none" spc="0" normalizeH="0" baseline="0" noProof="0" dirty="0">
                <a:ln>
                  <a:noFill/>
                </a:ln>
                <a:solidFill>
                  <a:prstClr val="black"/>
                </a:solidFill>
                <a:effectLst/>
                <a:uLnTx/>
                <a:uFillTx/>
                <a:latin typeface="Calibri"/>
                <a:ea typeface="+mn-ea"/>
                <a:cs typeface="+mn-cs"/>
              </a:rPr>
              <a:t>- Regulation 2(3)</a:t>
            </a:r>
            <a:r>
              <a:rPr kumimoji="0" lang="en-ZA" sz="1800" b="0" i="0" u="none" strike="noStrike" kern="1200" cap="none" spc="0" normalizeH="0" noProof="0" dirty="0">
                <a:ln>
                  <a:noFill/>
                </a:ln>
                <a:solidFill>
                  <a:prstClr val="black"/>
                </a:solidFill>
                <a:effectLst/>
                <a:uLnTx/>
                <a:uFillTx/>
                <a:latin typeface="Calibri"/>
                <a:ea typeface="+mn-ea"/>
                <a:cs typeface="+mn-cs"/>
              </a:rPr>
              <a:t> read with Section 27(d)</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2000" b="0" i="0" u="none" strike="noStrike" kern="1200" cap="none" spc="0" normalizeH="0" baseline="0" noProof="0" dirty="0">
                <a:ln>
                  <a:noFill/>
                </a:ln>
                <a:solidFill>
                  <a:prstClr val="black"/>
                </a:solidFill>
                <a:effectLst/>
                <a:uLnTx/>
                <a:uFillTx/>
                <a:latin typeface="Calibri"/>
                <a:ea typeface="+mn-ea"/>
                <a:cs typeface="+mn-cs"/>
              </a:rPr>
              <a:t>Loss-making</a:t>
            </a:r>
            <a:r>
              <a:rPr kumimoji="0" lang="en-ZA" sz="2000" b="0" i="0" u="none" strike="noStrike" kern="1200" cap="none" spc="0" normalizeH="0" noProof="0" dirty="0">
                <a:ln>
                  <a:noFill/>
                </a:ln>
                <a:solidFill>
                  <a:prstClr val="black"/>
                </a:solidFill>
                <a:effectLst/>
                <a:uLnTx/>
                <a:uFillTx/>
                <a:latin typeface="Calibri"/>
                <a:ea typeface="+mn-ea"/>
                <a:cs typeface="+mn-cs"/>
              </a:rPr>
              <a:t> options  </a:t>
            </a:r>
            <a:br>
              <a:rPr kumimoji="0" lang="en-ZA" sz="2000" b="0" i="0" u="none" strike="noStrike" kern="1200" cap="none" spc="0" normalizeH="0" noProof="0" dirty="0">
                <a:ln>
                  <a:noFill/>
                </a:ln>
                <a:solidFill>
                  <a:prstClr val="black"/>
                </a:solidFill>
                <a:effectLst/>
                <a:uLnTx/>
                <a:uFillTx/>
                <a:latin typeface="Calibri"/>
                <a:ea typeface="+mn-ea"/>
                <a:cs typeface="+mn-cs"/>
              </a:rPr>
            </a:br>
            <a:r>
              <a:rPr kumimoji="0" lang="en-ZA" sz="1800" b="0" i="0" u="none" strike="noStrike" kern="1200" cap="none" spc="0" normalizeH="0" noProof="0" dirty="0">
                <a:ln>
                  <a:noFill/>
                </a:ln>
                <a:solidFill>
                  <a:prstClr val="black"/>
                </a:solidFill>
                <a:effectLst/>
                <a:uLnTx/>
                <a:uFillTx/>
                <a:latin typeface="Calibri"/>
                <a:ea typeface="+mn-ea"/>
                <a:cs typeface="+mn-cs"/>
              </a:rPr>
              <a:t>-  Section 33(2)(b)</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2000" b="0" i="0" u="none" strike="noStrike" kern="1200" cap="none" spc="0" normalizeH="0" baseline="0" noProof="0" dirty="0">
                <a:ln>
                  <a:noFill/>
                </a:ln>
                <a:solidFill>
                  <a:prstClr val="black"/>
                </a:solidFill>
                <a:effectLst/>
                <a:uLnTx/>
                <a:uFillTx/>
                <a:latin typeface="Calibri"/>
                <a:ea typeface="+mn-ea"/>
                <a:cs typeface="+mn-cs"/>
              </a:rPr>
              <a:t>Restricted scheme eligibility criteria</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lang="en-ZA" dirty="0">
                <a:solidFill>
                  <a:prstClr val="black"/>
                </a:solidFill>
                <a:latin typeface="Calibri"/>
              </a:rPr>
              <a:t>As per restricted scheme definition in Section 1</a:t>
            </a:r>
          </a:p>
          <a:p>
            <a:pPr marL="285750" marR="0" lvl="0" indent="-285750" algn="l" defTabSz="457200" rtl="0" eaLnBrk="1" fontAlgn="auto" latinLnBrk="0" hangingPunct="1">
              <a:lnSpc>
                <a:spcPct val="100000"/>
              </a:lnSpc>
              <a:spcBef>
                <a:spcPts val="0"/>
              </a:spcBef>
              <a:spcAft>
                <a:spcPts val="0"/>
              </a:spcAft>
              <a:buClrTx/>
              <a:buSzTx/>
              <a:buFontTx/>
              <a:buChar char="-"/>
              <a:tabLst/>
              <a:defRPr/>
            </a:pPr>
            <a:r>
              <a:rPr kumimoji="0" lang="en-ZA" sz="1800" b="0" i="0" u="none" strike="noStrike" kern="1200" cap="none" spc="0" normalizeH="0" baseline="0" noProof="0" dirty="0">
                <a:ln>
                  <a:noFill/>
                </a:ln>
                <a:solidFill>
                  <a:prstClr val="black"/>
                </a:solidFill>
                <a:effectLst/>
                <a:uLnTx/>
                <a:uFillTx/>
                <a:latin typeface="Calibri"/>
                <a:ea typeface="+mn-ea"/>
                <a:cs typeface="+mn-cs"/>
              </a:rPr>
              <a:t>“employer</a:t>
            </a:r>
            <a:r>
              <a:rPr kumimoji="0" lang="en-ZA" sz="1800" b="0" i="0" u="none" strike="noStrike" kern="1200" cap="none" spc="0" normalizeH="0" noProof="0" dirty="0">
                <a:ln>
                  <a:noFill/>
                </a:ln>
                <a:solidFill>
                  <a:prstClr val="black"/>
                </a:solidFill>
                <a:effectLst/>
                <a:uLnTx/>
                <a:uFillTx/>
                <a:latin typeface="Calibri"/>
                <a:ea typeface="+mn-ea"/>
                <a:cs typeface="+mn-cs"/>
              </a:rPr>
              <a:t> or trade or industry or calling”</a:t>
            </a: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Hexagon 12"/>
          <p:cNvSpPr/>
          <p:nvPr/>
        </p:nvSpPr>
        <p:spPr>
          <a:xfrm>
            <a:off x="1432193" y="2650519"/>
            <a:ext cx="661012" cy="616945"/>
          </a:xfrm>
          <a:prstGeom prst="hexagon">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Hexagon 14"/>
          <p:cNvSpPr/>
          <p:nvPr/>
        </p:nvSpPr>
        <p:spPr>
          <a:xfrm>
            <a:off x="1432193" y="4002526"/>
            <a:ext cx="661012" cy="616945"/>
          </a:xfrm>
          <a:prstGeom prst="hexagon">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Hexagon 15"/>
          <p:cNvSpPr/>
          <p:nvPr/>
        </p:nvSpPr>
        <p:spPr>
          <a:xfrm>
            <a:off x="1432193" y="5354533"/>
            <a:ext cx="661012" cy="616945"/>
          </a:xfrm>
          <a:prstGeom prst="hexagon">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Rounded Corners 1"/>
          <p:cNvSpPr/>
          <p:nvPr/>
        </p:nvSpPr>
        <p:spPr>
          <a:xfrm>
            <a:off x="2093205" y="1371600"/>
            <a:ext cx="8802476" cy="685800"/>
          </a:xfrm>
          <a:prstGeom prst="roundRect">
            <a:avLst/>
          </a:prstGeom>
          <a:noFill/>
          <a:ln w="34925">
            <a:solidFill>
              <a:schemeClr val="accent1"/>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Tree>
    <p:extLst>
      <p:ext uri="{BB962C8B-B14F-4D97-AF65-F5344CB8AC3E}">
        <p14:creationId xmlns:p14="http://schemas.microsoft.com/office/powerpoint/2010/main" val="194644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8815" y="366525"/>
            <a:ext cx="8072041" cy="461665"/>
          </a:xfrm>
          <a:prstGeom prst="rect">
            <a:avLst/>
          </a:prstGeom>
          <a:noFill/>
        </p:spPr>
        <p:txBody>
          <a:bodyPr wrap="square" rtlCol="0">
            <a:spAutoFit/>
          </a:bodyPr>
          <a:lstStyle>
            <a:defPPr>
              <a:defRPr lang="en-US"/>
            </a:defPPr>
            <a:lvl1pPr>
              <a:defRPr b="1">
                <a:solidFill>
                  <a:srgbClr val="003A5D"/>
                </a:solidFill>
                <a:latin typeface="Arial Bold"/>
                <a:cs typeface="Arial Bold"/>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srgbClr val="DC1351"/>
                </a:solidFill>
                <a:effectLst/>
                <a:uLnTx/>
                <a:uFillTx/>
                <a:latin typeface="Segoe UI" panose="020B0502040204020203" pitchFamily="34" charset="0"/>
                <a:ea typeface="+mn-ea"/>
                <a:cs typeface="Segoe UI" panose="020B0502040204020203" pitchFamily="34" charset="0"/>
              </a:rPr>
              <a:t>Impact of closing small schemes (&lt; 6 000 members)</a:t>
            </a:r>
            <a:endParaRPr kumimoji="0" lang="en-US" sz="2400" b="1" i="0" u="none" strike="noStrike" kern="1200" cap="none" spc="0" normalizeH="0" baseline="0" noProof="0" dirty="0">
              <a:ln>
                <a:noFill/>
              </a:ln>
              <a:solidFill>
                <a:srgbClr val="DC1351"/>
              </a:solidFill>
              <a:effectLst/>
              <a:uLnTx/>
              <a:uFillTx/>
              <a:latin typeface="Segoe UI" panose="020B0502040204020203" pitchFamily="34" charset="0"/>
              <a:ea typeface="+mn-ea"/>
              <a:cs typeface="Segoe UI" panose="020B0502040204020203" pitchFamily="34" charset="0"/>
            </a:endParaRPr>
          </a:p>
        </p:txBody>
      </p:sp>
      <p:sp>
        <p:nvSpPr>
          <p:cNvPr id="4" name="Rectangle 3"/>
          <p:cNvSpPr/>
          <p:nvPr/>
        </p:nvSpPr>
        <p:spPr>
          <a:xfrm>
            <a:off x="316309" y="309908"/>
            <a:ext cx="100787" cy="57490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7" name="Chart 6">
            <a:extLst>
              <a:ext uri="{FF2B5EF4-FFF2-40B4-BE49-F238E27FC236}">
                <a16:creationId xmlns:a16="http://schemas.microsoft.com/office/drawing/2014/main" id="{7D7E28E9-554C-4DBB-9892-1C8139FB57F3}"/>
              </a:ext>
            </a:extLst>
          </p:cNvPr>
          <p:cNvGraphicFramePr>
            <a:graphicFrameLocks/>
          </p:cNvGraphicFramePr>
          <p:nvPr>
            <p:extLst>
              <p:ext uri="{D42A27DB-BD31-4B8C-83A1-F6EECF244321}">
                <p14:modId xmlns:p14="http://schemas.microsoft.com/office/powerpoint/2010/main" val="519236017"/>
              </p:ext>
            </p:extLst>
          </p:nvPr>
        </p:nvGraphicFramePr>
        <p:xfrm>
          <a:off x="1041999" y="2881423"/>
          <a:ext cx="4465674" cy="3136604"/>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bwMode="auto">
          <a:xfrm>
            <a:off x="814621" y="1265274"/>
            <a:ext cx="4920429" cy="4922875"/>
          </a:xfrm>
          <a:prstGeom prst="rect">
            <a:avLst/>
          </a:prstGeom>
          <a:noFill/>
          <a:ln w="3175" cap="flat" cmpd="sng" algn="ctr">
            <a:solidFill>
              <a:srgbClr val="505050">
                <a:lumMod val="75000"/>
              </a:srgbClr>
            </a:solidFill>
            <a:prstDash val="dash"/>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ZA" sz="24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9" name="Rectangle 8"/>
          <p:cNvSpPr/>
          <p:nvPr/>
        </p:nvSpPr>
        <p:spPr bwMode="auto">
          <a:xfrm>
            <a:off x="6353633" y="1265274"/>
            <a:ext cx="4920429" cy="4922875"/>
          </a:xfrm>
          <a:prstGeom prst="rect">
            <a:avLst/>
          </a:prstGeom>
          <a:noFill/>
          <a:ln w="3175" cap="flat" cmpd="sng" algn="ctr">
            <a:solidFill>
              <a:srgbClr val="505050">
                <a:lumMod val="75000"/>
              </a:srgbClr>
            </a:solidFill>
            <a:prstDash val="dash"/>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ZA" sz="24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cxnSp>
        <p:nvCxnSpPr>
          <p:cNvPr id="11" name="Straight Arrow Connector 10"/>
          <p:cNvCxnSpPr/>
          <p:nvPr/>
        </p:nvCxnSpPr>
        <p:spPr>
          <a:xfrm>
            <a:off x="1648047" y="2488020"/>
            <a:ext cx="3551274" cy="925032"/>
          </a:xfrm>
          <a:prstGeom prst="straightConnector1">
            <a:avLst/>
          </a:prstGeom>
          <a:ln w="34925">
            <a:solidFill>
              <a:schemeClr val="accent2"/>
            </a:solidFill>
            <a:tailEnd type="triangle" w="lg" len="lg"/>
          </a:ln>
          <a:effectLst>
            <a:outerShdw rotWithShape="0">
              <a:srgbClr val="000000"/>
            </a:outerShdw>
          </a:effectLst>
        </p:spPr>
        <p:style>
          <a:lnRef idx="2">
            <a:schemeClr val="accent1"/>
          </a:lnRef>
          <a:fillRef idx="0">
            <a:schemeClr val="accent1"/>
          </a:fillRef>
          <a:effectRef idx="1">
            <a:schemeClr val="accent1"/>
          </a:effectRef>
          <a:fontRef idx="minor">
            <a:schemeClr val="tx1"/>
          </a:fontRef>
        </p:style>
      </p:cxnSp>
      <p:sp>
        <p:nvSpPr>
          <p:cNvPr id="14" name="Text Box 3"/>
          <p:cNvSpPr txBox="1">
            <a:spLocks noChangeArrowheads="1"/>
          </p:cNvSpPr>
          <p:nvPr/>
        </p:nvSpPr>
        <p:spPr bwMode="auto">
          <a:xfrm>
            <a:off x="1333433" y="1436797"/>
            <a:ext cx="3882804" cy="698525"/>
          </a:xfrm>
          <a:prstGeom prst="rect">
            <a:avLst/>
          </a:prstGeom>
          <a:noFill/>
          <a:ln w="9525">
            <a:noFill/>
            <a:miter lim="800000"/>
            <a:headEnd/>
            <a:tailEnd/>
          </a:ln>
        </p:spPr>
        <p:txBody>
          <a:bodyPr wrap="square">
            <a:spAutoFit/>
          </a:bodyPr>
          <a:lstStyle/>
          <a:p>
            <a:pPr algn="ctr">
              <a:lnSpc>
                <a:spcPct val="150000"/>
              </a:lnSpc>
              <a:defRPr/>
            </a:pPr>
            <a:r>
              <a:rPr lang="en-US" sz="1400" b="1" kern="0" dirty="0">
                <a:solidFill>
                  <a:srgbClr val="505050">
                    <a:lumMod val="50000"/>
                  </a:srgbClr>
                </a:solidFill>
                <a:latin typeface="Segoe UI Light (Headings)"/>
                <a:cs typeface="Calibri" pitchFamily="34" charset="0"/>
              </a:rPr>
              <a:t>Pensioner ratio by scheme size</a:t>
            </a:r>
          </a:p>
          <a:p>
            <a:pPr algn="ctr">
              <a:lnSpc>
                <a:spcPct val="150000"/>
              </a:lnSpc>
              <a:defRPr/>
            </a:pPr>
            <a:r>
              <a:rPr lang="en-US" sz="1400" b="1" kern="0" dirty="0">
                <a:solidFill>
                  <a:srgbClr val="505050">
                    <a:lumMod val="50000"/>
                  </a:srgbClr>
                </a:solidFill>
                <a:latin typeface="Segoe UI Light (Headings)"/>
                <a:cs typeface="Calibri" pitchFamily="34" charset="0"/>
              </a:rPr>
              <a:t>(No. of members)</a:t>
            </a:r>
          </a:p>
        </p:txBody>
      </p:sp>
      <p:sp>
        <p:nvSpPr>
          <p:cNvPr id="15" name="Text Box 3"/>
          <p:cNvSpPr txBox="1">
            <a:spLocks noChangeArrowheads="1"/>
          </p:cNvSpPr>
          <p:nvPr/>
        </p:nvSpPr>
        <p:spPr bwMode="auto">
          <a:xfrm>
            <a:off x="6872445" y="1436797"/>
            <a:ext cx="3882804" cy="738664"/>
          </a:xfrm>
          <a:prstGeom prst="rect">
            <a:avLst/>
          </a:prstGeom>
          <a:noFill/>
          <a:ln w="9525">
            <a:noFill/>
            <a:miter lim="800000"/>
            <a:headEnd/>
            <a:tailEnd/>
          </a:ln>
        </p:spPr>
        <p:txBody>
          <a:bodyPr wrap="square">
            <a:spAutoFit/>
          </a:bodyPr>
          <a:lstStyle/>
          <a:p>
            <a:pPr algn="ctr">
              <a:lnSpc>
                <a:spcPct val="150000"/>
              </a:lnSpc>
              <a:defRPr/>
            </a:pPr>
            <a:r>
              <a:rPr lang="en-US" sz="1400" b="1" kern="0" dirty="0">
                <a:solidFill>
                  <a:srgbClr val="505050">
                    <a:lumMod val="50000"/>
                  </a:srgbClr>
                </a:solidFill>
                <a:latin typeface="Segoe UI Light (Headings)"/>
                <a:cs typeface="Calibri" pitchFamily="34" charset="0"/>
              </a:rPr>
              <a:t>Solvency % – Small vs. Large open schemes</a:t>
            </a:r>
          </a:p>
          <a:p>
            <a:pPr algn="ctr">
              <a:lnSpc>
                <a:spcPct val="150000"/>
              </a:lnSpc>
              <a:defRPr/>
            </a:pPr>
            <a:endParaRPr lang="en-US" sz="1400" b="1" kern="0" dirty="0">
              <a:solidFill>
                <a:srgbClr val="505050">
                  <a:lumMod val="50000"/>
                </a:srgbClr>
              </a:solidFill>
              <a:latin typeface="Segoe UI Light (Headings)"/>
              <a:cs typeface="Calibri" pitchFamily="34" charset="0"/>
            </a:endParaRPr>
          </a:p>
        </p:txBody>
      </p:sp>
      <p:graphicFrame>
        <p:nvGraphicFramePr>
          <p:cNvPr id="16" name="Chart 15">
            <a:extLst>
              <a:ext uri="{FF2B5EF4-FFF2-40B4-BE49-F238E27FC236}">
                <a16:creationId xmlns:a16="http://schemas.microsoft.com/office/drawing/2014/main" id="{D81E4F5E-D667-45B1-8308-A402F9DE3BC1}"/>
              </a:ext>
            </a:extLst>
          </p:cNvPr>
          <p:cNvGraphicFramePr>
            <a:graphicFrameLocks/>
          </p:cNvGraphicFramePr>
          <p:nvPr>
            <p:extLst>
              <p:ext uri="{D42A27DB-BD31-4B8C-83A1-F6EECF244321}">
                <p14:modId xmlns:p14="http://schemas.microsoft.com/office/powerpoint/2010/main" val="4276316093"/>
              </p:ext>
            </p:extLst>
          </p:nvPr>
        </p:nvGraphicFramePr>
        <p:xfrm>
          <a:off x="6581010" y="2126512"/>
          <a:ext cx="4465674" cy="3891515"/>
        </p:xfrm>
        <a:graphic>
          <a:graphicData uri="http://schemas.openxmlformats.org/drawingml/2006/chart">
            <c:chart xmlns:c="http://schemas.openxmlformats.org/drawingml/2006/chart" xmlns:r="http://schemas.openxmlformats.org/officeDocument/2006/relationships" r:id="rId4"/>
          </a:graphicData>
        </a:graphic>
      </p:graphicFrame>
      <p:sp>
        <p:nvSpPr>
          <p:cNvPr id="17" name="Text Box 3"/>
          <p:cNvSpPr txBox="1">
            <a:spLocks noChangeArrowheads="1"/>
          </p:cNvSpPr>
          <p:nvPr/>
        </p:nvSpPr>
        <p:spPr bwMode="auto">
          <a:xfrm>
            <a:off x="316309" y="6386888"/>
            <a:ext cx="3882804" cy="323165"/>
          </a:xfrm>
          <a:prstGeom prst="rect">
            <a:avLst/>
          </a:prstGeom>
          <a:noFill/>
          <a:ln w="9525">
            <a:noFill/>
            <a:miter lim="800000"/>
            <a:headEnd/>
            <a:tailEnd/>
          </a:ln>
        </p:spPr>
        <p:txBody>
          <a:bodyPr wrap="square">
            <a:spAutoFit/>
          </a:bodyPr>
          <a:lstStyle/>
          <a:p>
            <a:pPr>
              <a:lnSpc>
                <a:spcPct val="150000"/>
              </a:lnSpc>
              <a:defRPr/>
            </a:pPr>
            <a:r>
              <a:rPr lang="en-US" sz="1000" kern="0" dirty="0">
                <a:solidFill>
                  <a:srgbClr val="505050">
                    <a:lumMod val="50000"/>
                  </a:srgbClr>
                </a:solidFill>
                <a:latin typeface="Segoe UI Light (Headings)"/>
                <a:cs typeface="Calibri" pitchFamily="34" charset="0"/>
              </a:rPr>
              <a:t>* Source: Calculated from Council for Medical Scheme Reports (2015)</a:t>
            </a:r>
          </a:p>
        </p:txBody>
      </p:sp>
    </p:spTree>
    <p:extLst>
      <p:ext uri="{BB962C8B-B14F-4D97-AF65-F5344CB8AC3E}">
        <p14:creationId xmlns:p14="http://schemas.microsoft.com/office/powerpoint/2010/main" val="1603462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8815" y="366525"/>
            <a:ext cx="8072041" cy="461665"/>
          </a:xfrm>
          <a:prstGeom prst="rect">
            <a:avLst/>
          </a:prstGeom>
          <a:noFill/>
        </p:spPr>
        <p:txBody>
          <a:bodyPr wrap="square" rtlCol="0">
            <a:spAutoFit/>
          </a:bodyPr>
          <a:lstStyle>
            <a:defPPr>
              <a:defRPr lang="en-US"/>
            </a:defPPr>
            <a:lvl1pPr>
              <a:defRPr b="1">
                <a:solidFill>
                  <a:srgbClr val="003A5D"/>
                </a:solidFill>
                <a:latin typeface="Arial Bold"/>
                <a:cs typeface="Arial Bold"/>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srgbClr val="DC1351"/>
                </a:solidFill>
                <a:effectLst/>
                <a:uLnTx/>
                <a:uFillTx/>
                <a:latin typeface="Segoe UI" panose="020B0502040204020203" pitchFamily="34" charset="0"/>
                <a:ea typeface="+mn-ea"/>
                <a:cs typeface="Segoe UI" panose="020B0502040204020203" pitchFamily="34" charset="0"/>
              </a:rPr>
              <a:t>Impact of closing small schemes</a:t>
            </a:r>
            <a:endParaRPr kumimoji="0" lang="en-US" sz="2400" b="1" i="0" u="none" strike="noStrike" kern="1200" cap="none" spc="0" normalizeH="0" baseline="0" noProof="0" dirty="0">
              <a:ln>
                <a:noFill/>
              </a:ln>
              <a:solidFill>
                <a:srgbClr val="DC1351"/>
              </a:solidFill>
              <a:effectLst/>
              <a:uLnTx/>
              <a:uFillTx/>
              <a:latin typeface="Segoe UI" panose="020B0502040204020203" pitchFamily="34" charset="0"/>
              <a:ea typeface="+mn-ea"/>
              <a:cs typeface="Segoe UI" panose="020B0502040204020203" pitchFamily="34" charset="0"/>
            </a:endParaRPr>
          </a:p>
        </p:txBody>
      </p:sp>
      <p:sp>
        <p:nvSpPr>
          <p:cNvPr id="4" name="Rectangle 3"/>
          <p:cNvSpPr/>
          <p:nvPr/>
        </p:nvSpPr>
        <p:spPr>
          <a:xfrm>
            <a:off x="316309" y="309908"/>
            <a:ext cx="100787" cy="57490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 name="Rectangle 5"/>
          <p:cNvSpPr/>
          <p:nvPr/>
        </p:nvSpPr>
        <p:spPr bwMode="auto">
          <a:xfrm>
            <a:off x="704194" y="2082801"/>
            <a:ext cx="10685484" cy="4128500"/>
          </a:xfrm>
          <a:prstGeom prst="rect">
            <a:avLst/>
          </a:prstGeom>
          <a:noFill/>
          <a:ln w="3175" cap="flat" cmpd="sng" algn="ctr">
            <a:solidFill>
              <a:srgbClr val="505050">
                <a:lumMod val="75000"/>
              </a:srgbClr>
            </a:solidFill>
            <a:prstDash val="dash"/>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32472" eaLnBrk="1" fontAlgn="base" latinLnBrk="0" hangingPunct="1">
              <a:lnSpc>
                <a:spcPct val="100000"/>
              </a:lnSpc>
              <a:spcBef>
                <a:spcPct val="0"/>
              </a:spcBef>
              <a:spcAft>
                <a:spcPct val="0"/>
              </a:spcAft>
              <a:buClrTx/>
              <a:buSzTx/>
              <a:buFontTx/>
              <a:buNone/>
              <a:tabLst/>
              <a:defRPr/>
            </a:pPr>
            <a:endParaRPr kumimoji="0" lang="en-ZA" sz="24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7" name="Text Box 3"/>
          <p:cNvSpPr txBox="1">
            <a:spLocks noChangeArrowheads="1"/>
          </p:cNvSpPr>
          <p:nvPr/>
        </p:nvSpPr>
        <p:spPr bwMode="auto">
          <a:xfrm>
            <a:off x="1412210" y="2147849"/>
            <a:ext cx="9265601" cy="335156"/>
          </a:xfrm>
          <a:prstGeom prst="rect">
            <a:avLst/>
          </a:prstGeom>
          <a:noFill/>
          <a:ln w="9525">
            <a:noFill/>
            <a:miter lim="800000"/>
            <a:headEnd/>
            <a:tailEnd/>
          </a:ln>
        </p:spPr>
        <p:txBody>
          <a:bodyPr wrap="square">
            <a:spAutoFit/>
          </a:bodyPr>
          <a:lstStyle/>
          <a:p>
            <a:pPr algn="ctr">
              <a:lnSpc>
                <a:spcPct val="150000"/>
              </a:lnSpc>
              <a:defRPr/>
            </a:pPr>
            <a:r>
              <a:rPr lang="en-US" sz="1200" b="1" kern="0" dirty="0">
                <a:solidFill>
                  <a:srgbClr val="505050">
                    <a:lumMod val="50000"/>
                  </a:srgbClr>
                </a:solidFill>
                <a:latin typeface="Segoe UI Light (Headings)"/>
                <a:cs typeface="Calibri" pitchFamily="34" charset="0"/>
              </a:rPr>
              <a:t>Market Curve – Benefit Richness vs. Cost</a:t>
            </a:r>
          </a:p>
        </p:txBody>
      </p:sp>
      <p:graphicFrame>
        <p:nvGraphicFramePr>
          <p:cNvPr id="8" name="Chart 7">
            <a:extLst/>
          </p:cNvPr>
          <p:cNvGraphicFramePr>
            <a:graphicFrameLocks/>
          </p:cNvGraphicFramePr>
          <p:nvPr>
            <p:extLst>
              <p:ext uri="{D42A27DB-BD31-4B8C-83A1-F6EECF244321}">
                <p14:modId xmlns:p14="http://schemas.microsoft.com/office/powerpoint/2010/main" val="790208496"/>
              </p:ext>
            </p:extLst>
          </p:nvPr>
        </p:nvGraphicFramePr>
        <p:xfrm>
          <a:off x="1137600" y="2651761"/>
          <a:ext cx="10008000" cy="299869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3"/>
          <p:cNvSpPr txBox="1">
            <a:spLocks noChangeArrowheads="1"/>
          </p:cNvSpPr>
          <p:nvPr/>
        </p:nvSpPr>
        <p:spPr bwMode="auto">
          <a:xfrm rot="16200000">
            <a:off x="-1013896" y="4201980"/>
            <a:ext cx="3929326" cy="294632"/>
          </a:xfrm>
          <a:prstGeom prst="rect">
            <a:avLst/>
          </a:prstGeom>
          <a:noFill/>
          <a:ln w="9525">
            <a:noFill/>
            <a:miter lim="800000"/>
            <a:headEnd/>
            <a:tailEnd/>
          </a:ln>
        </p:spPr>
        <p:txBody>
          <a:bodyPr wrap="square">
            <a:spAutoFit/>
          </a:bodyPr>
          <a:lstStyle/>
          <a:p>
            <a:pPr algn="ctr">
              <a:lnSpc>
                <a:spcPct val="150000"/>
              </a:lnSpc>
              <a:defRPr/>
            </a:pPr>
            <a:r>
              <a:rPr lang="en-US" sz="1000" kern="0" dirty="0">
                <a:solidFill>
                  <a:srgbClr val="505050">
                    <a:lumMod val="50000"/>
                  </a:srgbClr>
                </a:solidFill>
                <a:latin typeface="Segoe UI Light (Headings)"/>
                <a:cs typeface="Calibri" pitchFamily="34" charset="0"/>
              </a:rPr>
              <a:t>2017 Cost PMPM</a:t>
            </a:r>
          </a:p>
        </p:txBody>
      </p:sp>
      <p:sp>
        <p:nvSpPr>
          <p:cNvPr id="10" name="Text Box 3"/>
          <p:cNvSpPr txBox="1">
            <a:spLocks noChangeArrowheads="1"/>
          </p:cNvSpPr>
          <p:nvPr/>
        </p:nvSpPr>
        <p:spPr bwMode="auto">
          <a:xfrm>
            <a:off x="4176937" y="5763896"/>
            <a:ext cx="3929326" cy="294632"/>
          </a:xfrm>
          <a:prstGeom prst="rect">
            <a:avLst/>
          </a:prstGeom>
          <a:noFill/>
          <a:ln w="9525">
            <a:noFill/>
            <a:miter lim="800000"/>
            <a:headEnd/>
            <a:tailEnd/>
          </a:ln>
        </p:spPr>
        <p:txBody>
          <a:bodyPr wrap="square">
            <a:spAutoFit/>
          </a:bodyPr>
          <a:lstStyle/>
          <a:p>
            <a:pPr algn="ctr">
              <a:lnSpc>
                <a:spcPct val="150000"/>
              </a:lnSpc>
              <a:defRPr/>
            </a:pPr>
            <a:r>
              <a:rPr lang="en-US" sz="1000" kern="0" dirty="0">
                <a:solidFill>
                  <a:srgbClr val="505050">
                    <a:lumMod val="50000"/>
                  </a:srgbClr>
                </a:solidFill>
                <a:latin typeface="Segoe UI Light (Headings)"/>
                <a:cs typeface="Calibri" pitchFamily="34" charset="0"/>
              </a:rPr>
              <a:t>Benefit Value (Signal Model)</a:t>
            </a:r>
          </a:p>
        </p:txBody>
      </p:sp>
      <p:sp>
        <p:nvSpPr>
          <p:cNvPr id="12" name="Text Box 3"/>
          <p:cNvSpPr txBox="1">
            <a:spLocks noChangeArrowheads="1"/>
          </p:cNvSpPr>
          <p:nvPr/>
        </p:nvSpPr>
        <p:spPr bwMode="auto">
          <a:xfrm>
            <a:off x="494922" y="1087886"/>
            <a:ext cx="10904598" cy="476734"/>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sz="1900" b="0" i="0" u="none" strike="noStrike" kern="0" cap="none" spc="0" normalizeH="0" baseline="0" noProof="0" dirty="0">
                <a:ln>
                  <a:noFill/>
                </a:ln>
                <a:solidFill>
                  <a:srgbClr val="002060"/>
                </a:solidFill>
                <a:effectLst/>
                <a:uLnTx/>
                <a:uFillTx/>
                <a:latin typeface="Segoe UI Light (Headings)"/>
                <a:cs typeface="Calibri" pitchFamily="34" charset="0"/>
              </a:rPr>
              <a:t>On average</a:t>
            </a:r>
            <a:r>
              <a:rPr lang="en-US" sz="1900" kern="0" dirty="0">
                <a:solidFill>
                  <a:srgbClr val="002060"/>
                </a:solidFill>
                <a:latin typeface="Segoe UI Light (Headings)"/>
                <a:cs typeface="Calibri" pitchFamily="34" charset="0"/>
              </a:rPr>
              <a:t>, open fund members pay more than restricted fund members for the same benefits</a:t>
            </a:r>
            <a:endParaRPr kumimoji="0" lang="en-US" sz="1900" b="0" i="0" u="none" strike="noStrike" kern="0" cap="none" spc="0" normalizeH="0" baseline="0" noProof="0" dirty="0">
              <a:ln>
                <a:noFill/>
              </a:ln>
              <a:solidFill>
                <a:srgbClr val="002060"/>
              </a:solidFill>
              <a:effectLst/>
              <a:uLnTx/>
              <a:uFillTx/>
              <a:latin typeface="Segoe UI Light (Headings)"/>
              <a:cs typeface="Calibri" pitchFamily="34" charset="0"/>
            </a:endParaRPr>
          </a:p>
        </p:txBody>
      </p:sp>
      <p:cxnSp>
        <p:nvCxnSpPr>
          <p:cNvPr id="13" name="Straight Connector 12"/>
          <p:cNvCxnSpPr/>
          <p:nvPr/>
        </p:nvCxnSpPr>
        <p:spPr>
          <a:xfrm>
            <a:off x="494922" y="1669065"/>
            <a:ext cx="11039218" cy="0"/>
          </a:xfrm>
          <a:prstGeom prst="line">
            <a:avLst/>
          </a:prstGeom>
          <a:noFill/>
          <a:ln w="0" cap="flat" cmpd="sng" algn="ctr">
            <a:solidFill>
              <a:srgbClr val="505050"/>
            </a:solidFill>
            <a:prstDash val="solid"/>
            <a:headEnd type="none"/>
            <a:tailEnd type="none"/>
          </a:ln>
          <a:effectLst/>
        </p:spPr>
      </p:cxnSp>
      <p:sp>
        <p:nvSpPr>
          <p:cNvPr id="14" name="Text Box 3"/>
          <p:cNvSpPr txBox="1">
            <a:spLocks noChangeArrowheads="1"/>
          </p:cNvSpPr>
          <p:nvPr/>
        </p:nvSpPr>
        <p:spPr bwMode="auto">
          <a:xfrm>
            <a:off x="316309" y="6386888"/>
            <a:ext cx="3882804" cy="323165"/>
          </a:xfrm>
          <a:prstGeom prst="rect">
            <a:avLst/>
          </a:prstGeom>
          <a:noFill/>
          <a:ln w="9525">
            <a:noFill/>
            <a:miter lim="800000"/>
            <a:headEnd/>
            <a:tailEnd/>
          </a:ln>
        </p:spPr>
        <p:txBody>
          <a:bodyPr wrap="square">
            <a:spAutoFit/>
          </a:bodyPr>
          <a:lstStyle/>
          <a:p>
            <a:pPr>
              <a:lnSpc>
                <a:spcPct val="150000"/>
              </a:lnSpc>
              <a:defRPr/>
            </a:pPr>
            <a:r>
              <a:rPr lang="en-US" sz="1000" kern="0" dirty="0">
                <a:solidFill>
                  <a:srgbClr val="505050">
                    <a:lumMod val="50000"/>
                  </a:srgbClr>
                </a:solidFill>
                <a:latin typeface="Segoe UI Light (Headings)"/>
                <a:cs typeface="Calibri" pitchFamily="34" charset="0"/>
              </a:rPr>
              <a:t>* Source: Insight Signal Model (2017)</a:t>
            </a:r>
          </a:p>
        </p:txBody>
      </p:sp>
    </p:spTree>
    <p:extLst>
      <p:ext uri="{BB962C8B-B14F-4D97-AF65-F5344CB8AC3E}">
        <p14:creationId xmlns:p14="http://schemas.microsoft.com/office/powerpoint/2010/main" val="3648232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8815" y="366525"/>
            <a:ext cx="8072041" cy="461665"/>
          </a:xfrm>
          <a:prstGeom prst="rect">
            <a:avLst/>
          </a:prstGeom>
          <a:noFill/>
        </p:spPr>
        <p:txBody>
          <a:bodyPr wrap="square" rtlCol="0">
            <a:spAutoFit/>
          </a:bodyPr>
          <a:lstStyle>
            <a:defPPr>
              <a:defRPr lang="en-US"/>
            </a:defPPr>
            <a:lvl1pPr>
              <a:defRPr b="1">
                <a:solidFill>
                  <a:srgbClr val="003A5D"/>
                </a:solidFill>
                <a:latin typeface="Arial Bold"/>
                <a:cs typeface="Arial Bold"/>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DC1351"/>
                </a:solidFill>
                <a:effectLst/>
                <a:uLnTx/>
                <a:uFillTx/>
                <a:latin typeface="Segoe UI" panose="020B0502040204020203" pitchFamily="34" charset="0"/>
                <a:ea typeface="+mn-ea"/>
                <a:cs typeface="Segoe UI" panose="020B0502040204020203" pitchFamily="34" charset="0"/>
              </a:rPr>
              <a:t>PRMA considerations</a:t>
            </a:r>
          </a:p>
        </p:txBody>
      </p:sp>
      <p:sp>
        <p:nvSpPr>
          <p:cNvPr id="5" name="Rectangle 4"/>
          <p:cNvSpPr/>
          <p:nvPr/>
        </p:nvSpPr>
        <p:spPr>
          <a:xfrm>
            <a:off x="316309" y="309908"/>
            <a:ext cx="100787" cy="57490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 name="TextBox 5"/>
          <p:cNvSpPr txBox="1"/>
          <p:nvPr/>
        </p:nvSpPr>
        <p:spPr>
          <a:xfrm>
            <a:off x="316309" y="1607111"/>
            <a:ext cx="5989241" cy="3970318"/>
          </a:xfrm>
          <a:prstGeom prst="rect">
            <a:avLst/>
          </a:prstGeom>
          <a:noFill/>
        </p:spPr>
        <p:txBody>
          <a:bodyPr wrap="square" rtlCol="0">
            <a:spAutoFit/>
          </a:bodyPr>
          <a:lstStyle/>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800" i="0" u="none" strike="noStrike" kern="1200" cap="none" spc="0" normalizeH="0" baseline="0" noProof="0" dirty="0">
                <a:ln>
                  <a:noFill/>
                </a:ln>
                <a:solidFill>
                  <a:prstClr val="black">
                    <a:lumMod val="50000"/>
                    <a:lumOff val="50000"/>
                  </a:prstClr>
                </a:solidFill>
                <a:effectLst/>
                <a:uLnTx/>
                <a:uFillTx/>
                <a:latin typeface="Segoe UI" panose="020B0502040204020203" pitchFamily="34" charset="0"/>
                <a:cs typeface="Segoe UI" panose="020B0502040204020203" pitchFamily="34" charset="0"/>
              </a:rPr>
              <a:t>Many small</a:t>
            </a:r>
            <a:r>
              <a:rPr kumimoji="0" lang="en-ZA" sz="1800" i="0" u="none" strike="noStrike" kern="1200" cap="none" spc="0" normalizeH="0" noProof="0" dirty="0">
                <a:ln>
                  <a:noFill/>
                </a:ln>
                <a:solidFill>
                  <a:prstClr val="black">
                    <a:lumMod val="50000"/>
                    <a:lumOff val="50000"/>
                  </a:prstClr>
                </a:solidFill>
                <a:effectLst/>
                <a:uLnTx/>
                <a:uFillTx/>
                <a:latin typeface="Segoe UI" panose="020B0502040204020203" pitchFamily="34" charset="0"/>
                <a:cs typeface="Segoe UI" panose="020B0502040204020203" pitchFamily="34" charset="0"/>
              </a:rPr>
              <a:t> restricted schemes are backed by employers with post-retirement subsidies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baseline="0" dirty="0">
              <a:solidFill>
                <a:prstClr val="black">
                  <a:lumMod val="50000"/>
                  <a:lumOff val="50000"/>
                </a:prstClr>
              </a:solidFill>
              <a:latin typeface="Segoe UI" panose="020B0502040204020203" pitchFamily="34" charset="0"/>
              <a:cs typeface="Segoe UI" panose="020B0502040204020203"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800" i="0" u="none" strike="noStrike" kern="1200" cap="none" spc="0" normalizeH="0" noProof="0" dirty="0">
                <a:ln>
                  <a:noFill/>
                </a:ln>
                <a:solidFill>
                  <a:prstClr val="black">
                    <a:lumMod val="50000"/>
                    <a:lumOff val="50000"/>
                  </a:prstClr>
                </a:solidFill>
                <a:effectLst/>
                <a:uLnTx/>
                <a:uFillTx/>
                <a:latin typeface="Segoe UI" panose="020B0502040204020203" pitchFamily="34" charset="0"/>
                <a:cs typeface="Segoe UI" panose="020B0502040204020203" pitchFamily="34" charset="0"/>
              </a:rPr>
              <a:t>These pensioners have an expectation of continuing to enjoy comprehensive benefits, often on a low income band, subsidised by employer</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baseline="0" dirty="0">
              <a:solidFill>
                <a:prstClr val="black">
                  <a:lumMod val="50000"/>
                  <a:lumOff val="50000"/>
                </a:prstClr>
              </a:solidFill>
              <a:latin typeface="Segoe UI" panose="020B0502040204020203" pitchFamily="34" charset="0"/>
              <a:cs typeface="Segoe UI" panose="020B0502040204020203"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800" i="0" u="none" strike="noStrike" kern="1200" cap="none" spc="0" normalizeH="0" noProof="0" dirty="0">
                <a:ln>
                  <a:noFill/>
                </a:ln>
                <a:solidFill>
                  <a:prstClr val="black">
                    <a:lumMod val="50000"/>
                    <a:lumOff val="50000"/>
                  </a:prstClr>
                </a:solidFill>
                <a:effectLst/>
                <a:uLnTx/>
                <a:uFillTx/>
                <a:latin typeface="Segoe UI" panose="020B0502040204020203" pitchFamily="34" charset="0"/>
                <a:cs typeface="Segoe UI" panose="020B0502040204020203" pitchFamily="34" charset="0"/>
              </a:rPr>
              <a:t>If the scheme ceases to exist, pensioners could question whether the employer is still meeting their reasonably expected employee benefits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dirty="0">
              <a:solidFill>
                <a:prstClr val="black">
                  <a:lumMod val="50000"/>
                  <a:lumOff val="50000"/>
                </a:prstClr>
              </a:solidFill>
              <a:latin typeface="Segoe UI" panose="020B0502040204020203" pitchFamily="34" charset="0"/>
              <a:cs typeface="Segoe UI" panose="020B0502040204020203" pitchFamily="34" charset="0"/>
            </a:endParaRP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800" i="0" u="none" strike="noStrike" kern="1200" cap="none" spc="0" normalizeH="0" noProof="0" dirty="0">
                <a:ln>
                  <a:noFill/>
                </a:ln>
                <a:solidFill>
                  <a:prstClr val="black">
                    <a:lumMod val="50000"/>
                    <a:lumOff val="50000"/>
                  </a:prstClr>
                </a:solidFill>
                <a:effectLst/>
                <a:uLnTx/>
                <a:uFillTx/>
                <a:latin typeface="Segoe UI" panose="020B0502040204020203" pitchFamily="34" charset="0"/>
                <a:cs typeface="Segoe UI" panose="020B0502040204020203" pitchFamily="34" charset="0"/>
              </a:rPr>
              <a:t>Employers have a significant interest in keeping contribution increases low</a:t>
            </a:r>
            <a:endParaRPr kumimoji="0" lang="en-ZA" sz="1800" i="0" u="none" strike="noStrike" kern="1200" cap="none" spc="0" normalizeH="0" baseline="0" noProof="0" dirty="0">
              <a:ln>
                <a:noFill/>
              </a:ln>
              <a:solidFill>
                <a:prstClr val="black">
                  <a:lumMod val="50000"/>
                  <a:lumOff val="50000"/>
                </a:prstClr>
              </a:solidFill>
              <a:effectLst/>
              <a:uLnTx/>
              <a:uFillTx/>
              <a:latin typeface="Segoe UI" panose="020B0502040204020203" pitchFamily="34" charset="0"/>
              <a:cs typeface="Segoe UI" panose="020B0502040204020203"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800" i="0" u="none" strike="noStrike" kern="1200" cap="none" spc="0" normalizeH="0" baseline="0" noProof="0" dirty="0">
              <a:ln>
                <a:noFill/>
              </a:ln>
              <a:solidFill>
                <a:srgbClr val="003A5D"/>
              </a:solidFill>
              <a:effectLst/>
              <a:uLnTx/>
              <a:uFillTx/>
              <a:latin typeface="Segoe UI" panose="020B0502040204020203" pitchFamily="34" charset="0"/>
              <a:cs typeface="Segoe UI" panose="020B0502040204020203" pitchFamily="34" charset="0"/>
            </a:endParaRPr>
          </a:p>
        </p:txBody>
      </p:sp>
      <p:graphicFrame>
        <p:nvGraphicFramePr>
          <p:cNvPr id="13" name="Chart 12"/>
          <p:cNvGraphicFramePr/>
          <p:nvPr>
            <p:extLst/>
          </p:nvPr>
        </p:nvGraphicFramePr>
        <p:xfrm>
          <a:off x="6305550" y="1180464"/>
          <a:ext cx="5302249" cy="5106035"/>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6638925" y="647700"/>
            <a:ext cx="501015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srgbClr val="DC1351"/>
                </a:solidFill>
                <a:effectLst/>
                <a:uLnTx/>
                <a:uFillTx/>
                <a:latin typeface="Calibri"/>
                <a:ea typeface="+mn-ea"/>
                <a:cs typeface="+mn-cs"/>
              </a:rPr>
              <a:t>Open vs restricted scheme contributions since 2000</a:t>
            </a:r>
          </a:p>
        </p:txBody>
      </p:sp>
      <p:sp>
        <p:nvSpPr>
          <p:cNvPr id="14" name="TextBox 13"/>
          <p:cNvSpPr txBox="1"/>
          <p:nvPr/>
        </p:nvSpPr>
        <p:spPr>
          <a:xfrm>
            <a:off x="8364565" y="6286499"/>
            <a:ext cx="2264402"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DC1351"/>
                </a:solidFill>
                <a:effectLst/>
                <a:uLnTx/>
                <a:uFillTx/>
                <a:latin typeface="Calibri"/>
                <a:ea typeface="+mn-ea"/>
                <a:cs typeface="+mn-cs"/>
              </a:rPr>
              <a:t>Indexed at 100 in 2000</a:t>
            </a:r>
            <a:br>
              <a:rPr kumimoji="0" lang="en-US" sz="1400" b="0" i="0" u="none" strike="noStrike" kern="1200" cap="none" spc="0" normalizeH="0" baseline="0" noProof="0" dirty="0">
                <a:ln>
                  <a:noFill/>
                </a:ln>
                <a:solidFill>
                  <a:srgbClr val="DC1351"/>
                </a:solidFill>
                <a:effectLst/>
                <a:uLnTx/>
                <a:uFillTx/>
                <a:latin typeface="Calibri"/>
                <a:ea typeface="+mn-ea"/>
                <a:cs typeface="+mn-cs"/>
              </a:rPr>
            </a:br>
            <a:r>
              <a:rPr kumimoji="0" lang="en-US" sz="1400" b="0" i="0" u="none" strike="noStrike" kern="1200" cap="none" spc="0" normalizeH="0" baseline="0" noProof="0" dirty="0">
                <a:ln>
                  <a:noFill/>
                </a:ln>
                <a:solidFill>
                  <a:srgbClr val="DC1351"/>
                </a:solidFill>
                <a:effectLst/>
                <a:uLnTx/>
                <a:uFillTx/>
                <a:latin typeface="Calibri"/>
                <a:ea typeface="+mn-ea"/>
                <a:cs typeface="+mn-cs"/>
              </a:rPr>
              <a:t>Source: CMS Annual Reports</a:t>
            </a:r>
            <a:endParaRPr kumimoji="0" lang="en-ZA" sz="1400" b="0" i="0" u="none" strike="noStrike" kern="1200" cap="none" spc="0" normalizeH="0" baseline="0" noProof="0" dirty="0">
              <a:ln>
                <a:noFill/>
              </a:ln>
              <a:solidFill>
                <a:srgbClr val="DC1351"/>
              </a:solidFill>
              <a:effectLst/>
              <a:uLnTx/>
              <a:uFillTx/>
              <a:latin typeface="Calibri"/>
              <a:ea typeface="+mn-ea"/>
              <a:cs typeface="+mn-cs"/>
            </a:endParaRPr>
          </a:p>
        </p:txBody>
      </p:sp>
    </p:spTree>
    <p:extLst>
      <p:ext uri="{BB962C8B-B14F-4D97-AF65-F5344CB8AC3E}">
        <p14:creationId xmlns:p14="http://schemas.microsoft.com/office/powerpoint/2010/main" val="365700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AsOne/>
      </p:bldGraphic>
      <p:bldP spid="7"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8815" y="366525"/>
            <a:ext cx="8072041" cy="461665"/>
          </a:xfrm>
          <a:prstGeom prst="rect">
            <a:avLst/>
          </a:prstGeom>
          <a:noFill/>
        </p:spPr>
        <p:txBody>
          <a:bodyPr wrap="square" rtlCol="0">
            <a:spAutoFit/>
          </a:bodyPr>
          <a:lstStyle>
            <a:defPPr>
              <a:defRPr lang="en-US"/>
            </a:defPPr>
            <a:lvl1pPr>
              <a:defRPr b="1">
                <a:solidFill>
                  <a:srgbClr val="003A5D"/>
                </a:solidFill>
                <a:latin typeface="Arial Bold"/>
                <a:cs typeface="Arial Bold"/>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srgbClr val="DC1351"/>
                </a:solidFill>
                <a:effectLst/>
                <a:uLnTx/>
                <a:uFillTx/>
                <a:latin typeface="Segoe UI" panose="020B0502040204020203" pitchFamily="34" charset="0"/>
                <a:ea typeface="+mn-ea"/>
                <a:cs typeface="Segoe UI" panose="020B0502040204020203" pitchFamily="34" charset="0"/>
              </a:rPr>
              <a:t>Impact of closing small schemes (&lt; 6 000 members)</a:t>
            </a:r>
            <a:endParaRPr kumimoji="0" lang="en-US" sz="2400" b="1" i="0" u="none" strike="noStrike" kern="1200" cap="none" spc="0" normalizeH="0" baseline="0" noProof="0" dirty="0">
              <a:ln>
                <a:noFill/>
              </a:ln>
              <a:solidFill>
                <a:srgbClr val="DC1351"/>
              </a:solidFill>
              <a:effectLst/>
              <a:uLnTx/>
              <a:uFillTx/>
              <a:latin typeface="Segoe UI" panose="020B0502040204020203" pitchFamily="34" charset="0"/>
              <a:ea typeface="+mn-ea"/>
              <a:cs typeface="Segoe UI" panose="020B0502040204020203" pitchFamily="34" charset="0"/>
            </a:endParaRPr>
          </a:p>
        </p:txBody>
      </p:sp>
      <p:sp>
        <p:nvSpPr>
          <p:cNvPr id="4" name="Rectangle 3"/>
          <p:cNvSpPr/>
          <p:nvPr/>
        </p:nvSpPr>
        <p:spPr>
          <a:xfrm>
            <a:off x="316309" y="309908"/>
            <a:ext cx="100787" cy="57490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6" name="Chart 5">
            <a:extLst>
              <a:ext uri="{FF2B5EF4-FFF2-40B4-BE49-F238E27FC236}">
                <a16:creationId xmlns:a16="http://schemas.microsoft.com/office/drawing/2014/main" id="{DC37C62C-3DC1-4D6F-9BF9-600C4A9CDC99}"/>
              </a:ext>
            </a:extLst>
          </p:cNvPr>
          <p:cNvGraphicFramePr>
            <a:graphicFrameLocks/>
          </p:cNvGraphicFramePr>
          <p:nvPr>
            <p:extLst>
              <p:ext uri="{D42A27DB-BD31-4B8C-83A1-F6EECF244321}">
                <p14:modId xmlns:p14="http://schemas.microsoft.com/office/powerpoint/2010/main" val="2440641664"/>
              </p:ext>
            </p:extLst>
          </p:nvPr>
        </p:nvGraphicFramePr>
        <p:xfrm>
          <a:off x="1338010" y="2806995"/>
          <a:ext cx="9698591" cy="3317357"/>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p:cNvCxnSpPr/>
          <p:nvPr/>
        </p:nvCxnSpPr>
        <p:spPr>
          <a:xfrm flipV="1">
            <a:off x="3795830" y="2456128"/>
            <a:ext cx="0" cy="1329070"/>
          </a:xfrm>
          <a:prstGeom prst="line">
            <a:avLst/>
          </a:prstGeom>
          <a:effectLst>
            <a:outerShdw rotWithShape="0">
              <a:srgbClr val="000000"/>
            </a:outerShdw>
          </a:effectLst>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a:off x="3785197" y="2456128"/>
            <a:ext cx="3848986" cy="0"/>
          </a:xfrm>
          <a:prstGeom prst="straightConnector1">
            <a:avLst/>
          </a:prstGeom>
          <a:ln>
            <a:tailEnd type="triangle" w="lg" len="lg"/>
          </a:ln>
          <a:effectLst>
            <a:outerShdw rotWithShape="0">
              <a:srgbClr val="000000"/>
            </a:outerShdw>
          </a:effectLst>
        </p:spPr>
        <p:style>
          <a:lnRef idx="2">
            <a:schemeClr val="accent1"/>
          </a:lnRef>
          <a:fillRef idx="0">
            <a:schemeClr val="accent1"/>
          </a:fillRef>
          <a:effectRef idx="1">
            <a:schemeClr val="accent1"/>
          </a:effectRef>
          <a:fontRef idx="minor">
            <a:schemeClr val="tx1"/>
          </a:fontRef>
        </p:style>
      </p:cxnSp>
      <p:sp>
        <p:nvSpPr>
          <p:cNvPr id="10" name="Text Box 3"/>
          <p:cNvSpPr txBox="1">
            <a:spLocks noChangeArrowheads="1"/>
          </p:cNvSpPr>
          <p:nvPr/>
        </p:nvSpPr>
        <p:spPr bwMode="auto">
          <a:xfrm>
            <a:off x="1338010" y="2456128"/>
            <a:ext cx="2043150" cy="901016"/>
          </a:xfrm>
          <a:prstGeom prst="rect">
            <a:avLst/>
          </a:prstGeom>
          <a:noFill/>
          <a:ln w="9525">
            <a:noFill/>
            <a:miter lim="800000"/>
            <a:headEnd/>
            <a:tailEnd/>
          </a:ln>
        </p:spPr>
        <p:txBody>
          <a:bodyPr wrap="square">
            <a:spAutoFit/>
          </a:bodyPr>
          <a:lstStyle/>
          <a:p>
            <a:pPr algn="ctr">
              <a:lnSpc>
                <a:spcPct val="150000"/>
              </a:lnSpc>
              <a:defRPr/>
            </a:pPr>
            <a:r>
              <a:rPr lang="en-US" sz="4000" b="1" kern="0" dirty="0">
                <a:solidFill>
                  <a:srgbClr val="505050">
                    <a:lumMod val="50000"/>
                  </a:srgbClr>
                </a:solidFill>
                <a:latin typeface="Segoe UI" panose="020B0502040204020203" pitchFamily="34" charset="0"/>
                <a:cs typeface="Segoe UI" panose="020B0502040204020203" pitchFamily="34" charset="0"/>
              </a:rPr>
              <a:t>+ 84%</a:t>
            </a:r>
          </a:p>
        </p:txBody>
      </p:sp>
      <p:sp>
        <p:nvSpPr>
          <p:cNvPr id="11" name="Text Box 3"/>
          <p:cNvSpPr txBox="1">
            <a:spLocks noChangeArrowheads="1"/>
          </p:cNvSpPr>
          <p:nvPr/>
        </p:nvSpPr>
        <p:spPr bwMode="auto">
          <a:xfrm>
            <a:off x="494922" y="1087886"/>
            <a:ext cx="10904598" cy="476734"/>
          </a:xfrm>
          <a:prstGeom prst="rect">
            <a:avLst/>
          </a:prstGeom>
          <a:noFill/>
          <a:ln w="9525">
            <a:noFill/>
            <a:miter lim="800000"/>
            <a:headEnd/>
            <a:tailEnd/>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tabLst/>
              <a:defRPr/>
            </a:pPr>
            <a:r>
              <a:rPr kumimoji="0" lang="en-US" sz="1900" b="0" i="0" u="none" strike="noStrike" kern="0" cap="none" spc="0" normalizeH="0" baseline="0" noProof="0" dirty="0">
                <a:ln>
                  <a:noFill/>
                </a:ln>
                <a:solidFill>
                  <a:srgbClr val="002060"/>
                </a:solidFill>
                <a:effectLst/>
                <a:uLnTx/>
                <a:uFillTx/>
                <a:latin typeface="Segoe UI Light (Headings)"/>
                <a:cs typeface="Calibri" pitchFamily="34" charset="0"/>
              </a:rPr>
              <a:t>Gross non-health</a:t>
            </a:r>
            <a:r>
              <a:rPr kumimoji="0" lang="en-US" sz="1900" b="0" i="0" u="none" strike="noStrike" kern="0" cap="none" spc="0" normalizeH="0" noProof="0" dirty="0">
                <a:ln>
                  <a:noFill/>
                </a:ln>
                <a:solidFill>
                  <a:srgbClr val="002060"/>
                </a:solidFill>
                <a:effectLst/>
                <a:uLnTx/>
                <a:uFillTx/>
                <a:latin typeface="Segoe UI Light (Headings)"/>
                <a:cs typeface="Calibri" pitchFamily="34" charset="0"/>
              </a:rPr>
              <a:t> expenses + Broker fees per life per month</a:t>
            </a:r>
            <a:endParaRPr kumimoji="0" lang="en-US" sz="1900" b="0" i="0" u="none" strike="noStrike" kern="0" cap="none" spc="0" normalizeH="0" baseline="0" noProof="0" dirty="0">
              <a:ln>
                <a:noFill/>
              </a:ln>
              <a:solidFill>
                <a:srgbClr val="002060"/>
              </a:solidFill>
              <a:effectLst/>
              <a:uLnTx/>
              <a:uFillTx/>
              <a:latin typeface="Segoe UI Light (Headings)"/>
              <a:cs typeface="Calibri" pitchFamily="34" charset="0"/>
            </a:endParaRPr>
          </a:p>
        </p:txBody>
      </p:sp>
      <p:cxnSp>
        <p:nvCxnSpPr>
          <p:cNvPr id="12" name="Straight Connector 11"/>
          <p:cNvCxnSpPr/>
          <p:nvPr/>
        </p:nvCxnSpPr>
        <p:spPr>
          <a:xfrm>
            <a:off x="494922" y="1669065"/>
            <a:ext cx="11039218" cy="0"/>
          </a:xfrm>
          <a:prstGeom prst="line">
            <a:avLst/>
          </a:prstGeom>
          <a:noFill/>
          <a:ln w="0" cap="flat" cmpd="sng" algn="ctr">
            <a:solidFill>
              <a:srgbClr val="505050"/>
            </a:solidFill>
            <a:prstDash val="solid"/>
            <a:headEnd type="none"/>
            <a:tailEnd type="none"/>
          </a:ln>
          <a:effectLst/>
        </p:spPr>
      </p:cxnSp>
      <p:sp>
        <p:nvSpPr>
          <p:cNvPr id="13" name="Text Box 3"/>
          <p:cNvSpPr txBox="1">
            <a:spLocks noChangeArrowheads="1"/>
          </p:cNvSpPr>
          <p:nvPr/>
        </p:nvSpPr>
        <p:spPr bwMode="auto">
          <a:xfrm>
            <a:off x="316309" y="6386888"/>
            <a:ext cx="3882804" cy="323165"/>
          </a:xfrm>
          <a:prstGeom prst="rect">
            <a:avLst/>
          </a:prstGeom>
          <a:noFill/>
          <a:ln w="9525">
            <a:noFill/>
            <a:miter lim="800000"/>
            <a:headEnd/>
            <a:tailEnd/>
          </a:ln>
        </p:spPr>
        <p:txBody>
          <a:bodyPr wrap="square">
            <a:spAutoFit/>
          </a:bodyPr>
          <a:lstStyle/>
          <a:p>
            <a:pPr>
              <a:lnSpc>
                <a:spcPct val="150000"/>
              </a:lnSpc>
              <a:defRPr/>
            </a:pPr>
            <a:r>
              <a:rPr lang="en-US" sz="1000" kern="0" dirty="0">
                <a:solidFill>
                  <a:srgbClr val="505050">
                    <a:lumMod val="50000"/>
                  </a:srgbClr>
                </a:solidFill>
                <a:latin typeface="Segoe UI Light (Headings)"/>
                <a:cs typeface="Calibri" pitchFamily="34" charset="0"/>
              </a:rPr>
              <a:t>* Source: Calculated from Council for Medical Scheme Reports (2015)</a:t>
            </a:r>
          </a:p>
        </p:txBody>
      </p:sp>
      <p:sp>
        <p:nvSpPr>
          <p:cNvPr id="2" name="Rectangle 1"/>
          <p:cNvSpPr/>
          <p:nvPr/>
        </p:nvSpPr>
        <p:spPr>
          <a:xfrm>
            <a:off x="3309609" y="5824359"/>
            <a:ext cx="1055758" cy="2625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ZA" sz="1400" dirty="0">
                <a:solidFill>
                  <a:schemeClr val="tx1">
                    <a:lumMod val="50000"/>
                    <a:lumOff val="50000"/>
                  </a:schemeClr>
                </a:solidFill>
                <a:latin typeface="Segoe UI" panose="020B0502040204020203" pitchFamily="34" charset="0"/>
                <a:cs typeface="Segoe UI" panose="020B0502040204020203" pitchFamily="34" charset="0"/>
              </a:rPr>
              <a:t>Small</a:t>
            </a:r>
            <a:endParaRPr lang="en-ZA" sz="1600" dirty="0">
              <a:solidFill>
                <a:schemeClr val="tx1">
                  <a:lumMod val="50000"/>
                  <a:lumOff val="50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3102549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8815" y="366525"/>
            <a:ext cx="8072041" cy="461665"/>
          </a:xfrm>
          <a:prstGeom prst="rect">
            <a:avLst/>
          </a:prstGeom>
          <a:noFill/>
        </p:spPr>
        <p:txBody>
          <a:bodyPr wrap="square" rtlCol="0">
            <a:spAutoFit/>
          </a:bodyPr>
          <a:lstStyle>
            <a:defPPr>
              <a:defRPr lang="en-US"/>
            </a:defPPr>
            <a:lvl1pPr>
              <a:defRPr b="1">
                <a:solidFill>
                  <a:srgbClr val="003A5D"/>
                </a:solidFill>
                <a:latin typeface="Arial Bold"/>
                <a:cs typeface="Arial Bold"/>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srgbClr val="DC1351"/>
                </a:solidFill>
                <a:effectLst/>
                <a:uLnTx/>
                <a:uFillTx/>
                <a:latin typeface="Segoe UI" panose="020B0502040204020203" pitchFamily="34" charset="0"/>
                <a:ea typeface="+mn-ea"/>
                <a:cs typeface="Segoe UI" panose="020B0502040204020203" pitchFamily="34" charset="0"/>
              </a:rPr>
              <a:t>Impact of closing loss-making options</a:t>
            </a:r>
            <a:endParaRPr kumimoji="0" lang="en-US" sz="2400" b="1" i="0" u="none" strike="noStrike" kern="1200" cap="none" spc="0" normalizeH="0" baseline="0" noProof="0" dirty="0">
              <a:ln>
                <a:noFill/>
              </a:ln>
              <a:solidFill>
                <a:srgbClr val="DC1351"/>
              </a:solidFill>
              <a:effectLst/>
              <a:uLnTx/>
              <a:uFillTx/>
              <a:latin typeface="Segoe UI" panose="020B0502040204020203" pitchFamily="34" charset="0"/>
              <a:ea typeface="+mn-ea"/>
              <a:cs typeface="Segoe UI" panose="020B0502040204020203" pitchFamily="34" charset="0"/>
            </a:endParaRPr>
          </a:p>
        </p:txBody>
      </p:sp>
      <p:sp>
        <p:nvSpPr>
          <p:cNvPr id="4" name="Rectangle 3"/>
          <p:cNvSpPr/>
          <p:nvPr/>
        </p:nvSpPr>
        <p:spPr>
          <a:xfrm>
            <a:off x="316309" y="309908"/>
            <a:ext cx="100787" cy="57490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7" name="Diagram 6"/>
          <p:cNvGraphicFramePr/>
          <p:nvPr>
            <p:extLst>
              <p:ext uri="{D42A27DB-BD31-4B8C-83A1-F6EECF244321}">
                <p14:modId xmlns:p14="http://schemas.microsoft.com/office/powerpoint/2010/main" val="1379094071"/>
              </p:ext>
            </p:extLst>
          </p:nvPr>
        </p:nvGraphicFramePr>
        <p:xfrm>
          <a:off x="2032000" y="1520190"/>
          <a:ext cx="8128000" cy="46181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3751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8815" y="206505"/>
            <a:ext cx="11576975" cy="461665"/>
          </a:xfrm>
          <a:prstGeom prst="rect">
            <a:avLst/>
          </a:prstGeom>
          <a:noFill/>
        </p:spPr>
        <p:txBody>
          <a:bodyPr wrap="square" rtlCol="0">
            <a:spAutoFit/>
          </a:bodyPr>
          <a:lstStyle>
            <a:defPPr>
              <a:defRPr lang="en-US"/>
            </a:defPPr>
            <a:lvl1pPr>
              <a:defRPr b="1">
                <a:solidFill>
                  <a:srgbClr val="003A5D"/>
                </a:solidFill>
                <a:latin typeface="Arial Bold"/>
                <a:cs typeface="Arial Bold"/>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srgbClr val="DC1351"/>
                </a:solidFill>
                <a:effectLst/>
                <a:uLnTx/>
                <a:uFillTx/>
                <a:latin typeface="Segoe UI" panose="020B0502040204020203" pitchFamily="34" charset="0"/>
                <a:ea typeface="+mn-ea"/>
                <a:cs typeface="Segoe UI" panose="020B0502040204020203" pitchFamily="34" charset="0"/>
              </a:rPr>
              <a:t>Typical multi-option scheme – cross-subsidies used to effect social solidarity</a:t>
            </a:r>
            <a:endParaRPr kumimoji="0" lang="en-US" sz="2400" b="1" i="0" u="none" strike="noStrike" kern="1200" cap="none" spc="0" normalizeH="0" baseline="0" noProof="0" dirty="0">
              <a:ln>
                <a:noFill/>
              </a:ln>
              <a:solidFill>
                <a:srgbClr val="DC1351"/>
              </a:solidFill>
              <a:effectLst/>
              <a:uLnTx/>
              <a:uFillTx/>
              <a:latin typeface="Segoe UI" panose="020B0502040204020203" pitchFamily="34" charset="0"/>
              <a:ea typeface="+mn-ea"/>
              <a:cs typeface="Segoe UI" panose="020B0502040204020203" pitchFamily="34" charset="0"/>
            </a:endParaRPr>
          </a:p>
        </p:txBody>
      </p:sp>
      <p:sp>
        <p:nvSpPr>
          <p:cNvPr id="4" name="Rectangle 3"/>
          <p:cNvSpPr/>
          <p:nvPr/>
        </p:nvSpPr>
        <p:spPr>
          <a:xfrm>
            <a:off x="316309" y="149888"/>
            <a:ext cx="100787" cy="57490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p:cNvSpPr/>
          <p:nvPr/>
        </p:nvSpPr>
        <p:spPr>
          <a:xfrm>
            <a:off x="1691640" y="4206954"/>
            <a:ext cx="937260" cy="1226185"/>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vert="vert270" rtlCol="0" anchor="ctr"/>
          <a:lstStyle/>
          <a:p>
            <a:pPr algn="ctr"/>
            <a:r>
              <a:rPr lang="en-ZA" dirty="0"/>
              <a:t>Low-cost options</a:t>
            </a:r>
          </a:p>
        </p:txBody>
      </p:sp>
      <p:sp>
        <p:nvSpPr>
          <p:cNvPr id="6" name="Rectangle 5"/>
          <p:cNvSpPr/>
          <p:nvPr/>
        </p:nvSpPr>
        <p:spPr>
          <a:xfrm>
            <a:off x="3463290" y="3532584"/>
            <a:ext cx="937260" cy="190055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8" name="Rectangle 7"/>
          <p:cNvSpPr/>
          <p:nvPr/>
        </p:nvSpPr>
        <p:spPr>
          <a:xfrm>
            <a:off x="5360670" y="2698193"/>
            <a:ext cx="937260" cy="273494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9" name="Rectangle 8"/>
          <p:cNvSpPr/>
          <p:nvPr/>
        </p:nvSpPr>
        <p:spPr>
          <a:xfrm>
            <a:off x="7258050" y="1875233"/>
            <a:ext cx="937260" cy="3557905"/>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10" name="Rectangle 9"/>
          <p:cNvSpPr/>
          <p:nvPr/>
        </p:nvSpPr>
        <p:spPr>
          <a:xfrm>
            <a:off x="9155430" y="1091263"/>
            <a:ext cx="937260" cy="4341876"/>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vert="vert270" rtlCol="0" anchor="ctr" anchorCtr="0"/>
          <a:lstStyle/>
          <a:p>
            <a:r>
              <a:rPr lang="en-ZA" dirty="0"/>
              <a:t>    Comprehensive options</a:t>
            </a:r>
          </a:p>
        </p:txBody>
      </p:sp>
      <p:sp>
        <p:nvSpPr>
          <p:cNvPr id="5" name="TextBox 4"/>
          <p:cNvSpPr txBox="1"/>
          <p:nvPr/>
        </p:nvSpPr>
        <p:spPr>
          <a:xfrm>
            <a:off x="1691640" y="5347769"/>
            <a:ext cx="937260" cy="369332"/>
          </a:xfrm>
          <a:prstGeom prst="rect">
            <a:avLst/>
          </a:prstGeom>
          <a:noFill/>
        </p:spPr>
        <p:txBody>
          <a:bodyPr wrap="square" rtlCol="0">
            <a:spAutoFit/>
          </a:bodyPr>
          <a:lstStyle/>
          <a:p>
            <a:pPr algn="ctr"/>
            <a:r>
              <a:rPr lang="en-ZA" dirty="0"/>
              <a:t>Loss</a:t>
            </a:r>
          </a:p>
        </p:txBody>
      </p:sp>
      <p:sp>
        <p:nvSpPr>
          <p:cNvPr id="11" name="TextBox 10"/>
          <p:cNvSpPr txBox="1"/>
          <p:nvPr/>
        </p:nvSpPr>
        <p:spPr>
          <a:xfrm>
            <a:off x="9155430" y="5347769"/>
            <a:ext cx="937260" cy="369332"/>
          </a:xfrm>
          <a:prstGeom prst="rect">
            <a:avLst/>
          </a:prstGeom>
          <a:noFill/>
        </p:spPr>
        <p:txBody>
          <a:bodyPr wrap="square" rtlCol="0">
            <a:spAutoFit/>
          </a:bodyPr>
          <a:lstStyle/>
          <a:p>
            <a:pPr algn="ctr"/>
            <a:r>
              <a:rPr lang="en-ZA" dirty="0"/>
              <a:t>Loss</a:t>
            </a:r>
          </a:p>
        </p:txBody>
      </p:sp>
      <p:sp>
        <p:nvSpPr>
          <p:cNvPr id="12" name="TextBox 11"/>
          <p:cNvSpPr txBox="1"/>
          <p:nvPr/>
        </p:nvSpPr>
        <p:spPr>
          <a:xfrm>
            <a:off x="5092065" y="5377773"/>
            <a:ext cx="1474470" cy="369332"/>
          </a:xfrm>
          <a:prstGeom prst="rect">
            <a:avLst/>
          </a:prstGeom>
          <a:noFill/>
        </p:spPr>
        <p:txBody>
          <a:bodyPr wrap="square" rtlCol="0">
            <a:spAutoFit/>
          </a:bodyPr>
          <a:lstStyle/>
          <a:p>
            <a:pPr algn="ctr"/>
            <a:r>
              <a:rPr lang="en-ZA" dirty="0"/>
              <a:t>Surplus</a:t>
            </a:r>
          </a:p>
        </p:txBody>
      </p:sp>
      <p:sp>
        <p:nvSpPr>
          <p:cNvPr id="13" name="Arrow: Curved Down 12"/>
          <p:cNvSpPr/>
          <p:nvPr/>
        </p:nvSpPr>
        <p:spPr>
          <a:xfrm flipH="1">
            <a:off x="1903108" y="1069062"/>
            <a:ext cx="3926192" cy="1315164"/>
          </a:xfrm>
          <a:prstGeom prst="curvedDownArrow">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a:solidFill>
                  <a:schemeClr val="tx1"/>
                </a:solidFill>
              </a:rPr>
              <a:t>Income </a:t>
            </a:r>
            <a:r>
              <a:rPr lang="en-ZA" dirty="0">
                <a:solidFill>
                  <a:schemeClr val="tx1"/>
                </a:solidFill>
              </a:rPr>
              <a:t>cross-subsidy</a:t>
            </a:r>
          </a:p>
        </p:txBody>
      </p:sp>
      <p:sp>
        <p:nvSpPr>
          <p:cNvPr id="14" name="Arrow: Curved Down 13"/>
          <p:cNvSpPr/>
          <p:nvPr/>
        </p:nvSpPr>
        <p:spPr>
          <a:xfrm>
            <a:off x="5895016" y="1069062"/>
            <a:ext cx="3926192" cy="1315164"/>
          </a:xfrm>
          <a:prstGeom prst="curvedDownArrow">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ZA" b="1" dirty="0">
                <a:solidFill>
                  <a:schemeClr val="tx1"/>
                </a:solidFill>
              </a:rPr>
              <a:t>Risk</a:t>
            </a:r>
            <a:r>
              <a:rPr lang="en-ZA" dirty="0">
                <a:solidFill>
                  <a:schemeClr val="tx1"/>
                </a:solidFill>
              </a:rPr>
              <a:t> cross-subsidy</a:t>
            </a:r>
          </a:p>
        </p:txBody>
      </p:sp>
      <p:sp>
        <p:nvSpPr>
          <p:cNvPr id="15" name="TextBox 14"/>
          <p:cNvSpPr txBox="1"/>
          <p:nvPr/>
        </p:nvSpPr>
        <p:spPr>
          <a:xfrm>
            <a:off x="3186112" y="5377773"/>
            <a:ext cx="1474470" cy="369332"/>
          </a:xfrm>
          <a:prstGeom prst="rect">
            <a:avLst/>
          </a:prstGeom>
          <a:noFill/>
        </p:spPr>
        <p:txBody>
          <a:bodyPr wrap="square" rtlCol="0">
            <a:spAutoFit/>
          </a:bodyPr>
          <a:lstStyle/>
          <a:p>
            <a:pPr algn="ctr"/>
            <a:r>
              <a:rPr lang="en-ZA" dirty="0"/>
              <a:t>Surplus</a:t>
            </a:r>
          </a:p>
        </p:txBody>
      </p:sp>
      <p:sp>
        <p:nvSpPr>
          <p:cNvPr id="16" name="TextBox 15"/>
          <p:cNvSpPr txBox="1"/>
          <p:nvPr/>
        </p:nvSpPr>
        <p:spPr>
          <a:xfrm>
            <a:off x="6923729" y="5347769"/>
            <a:ext cx="1474470" cy="369332"/>
          </a:xfrm>
          <a:prstGeom prst="rect">
            <a:avLst/>
          </a:prstGeom>
          <a:noFill/>
        </p:spPr>
        <p:txBody>
          <a:bodyPr wrap="square" rtlCol="0">
            <a:spAutoFit/>
          </a:bodyPr>
          <a:lstStyle/>
          <a:p>
            <a:pPr algn="ctr"/>
            <a:r>
              <a:rPr lang="en-ZA" dirty="0"/>
              <a:t>Surplus</a:t>
            </a:r>
          </a:p>
        </p:txBody>
      </p:sp>
      <p:sp>
        <p:nvSpPr>
          <p:cNvPr id="17" name="TextBox 16"/>
          <p:cNvSpPr txBox="1"/>
          <p:nvPr/>
        </p:nvSpPr>
        <p:spPr>
          <a:xfrm>
            <a:off x="458815" y="5992136"/>
            <a:ext cx="11256935" cy="715089"/>
          </a:xfrm>
          <a:prstGeom prst="roundRect">
            <a:avLst/>
          </a:prstGeom>
          <a:noFill/>
          <a:ln w="22225">
            <a:solidFill>
              <a:schemeClr val="bg1">
                <a:lumMod val="50000"/>
              </a:schemeClr>
            </a:solidFill>
            <a:prstDash val="dash"/>
          </a:ln>
        </p:spPr>
        <p:txBody>
          <a:bodyPr wrap="square" rtlCol="0">
            <a:spAutoFit/>
          </a:bodyPr>
          <a:lstStyle/>
          <a:p>
            <a:pPr algn="ctr"/>
            <a:r>
              <a:rPr lang="en-ZA" dirty="0"/>
              <a:t>Closure of loss-making options will harm the interests of most vulnerable medical scheme members:  </a:t>
            </a:r>
            <a:br>
              <a:rPr lang="en-ZA" dirty="0"/>
            </a:br>
            <a:r>
              <a:rPr lang="en-ZA" dirty="0"/>
              <a:t>high-claiming (unhealthy) members in comprehensive options, and low-income members in low cost options</a:t>
            </a:r>
          </a:p>
        </p:txBody>
      </p:sp>
    </p:spTree>
    <p:extLst>
      <p:ext uri="{BB962C8B-B14F-4D97-AF65-F5344CB8AC3E}">
        <p14:creationId xmlns:p14="http://schemas.microsoft.com/office/powerpoint/2010/main" val="370753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8815" y="366525"/>
            <a:ext cx="8072041" cy="461665"/>
          </a:xfrm>
          <a:prstGeom prst="rect">
            <a:avLst/>
          </a:prstGeom>
          <a:noFill/>
        </p:spPr>
        <p:txBody>
          <a:bodyPr wrap="square" rtlCol="0">
            <a:spAutoFit/>
          </a:bodyPr>
          <a:lstStyle>
            <a:defPPr>
              <a:defRPr lang="en-US"/>
            </a:defPPr>
            <a:lvl1pPr>
              <a:defRPr b="1">
                <a:solidFill>
                  <a:srgbClr val="003A5D"/>
                </a:solidFill>
                <a:latin typeface="Arial Bold"/>
                <a:cs typeface="Arial Bold"/>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DC1351"/>
                </a:solidFill>
                <a:effectLst/>
                <a:uLnTx/>
                <a:uFillTx/>
                <a:latin typeface="Segoe UI" panose="020B0502040204020203" pitchFamily="34" charset="0"/>
                <a:ea typeface="+mn-ea"/>
                <a:cs typeface="Segoe UI" panose="020B0502040204020203" pitchFamily="34" charset="0"/>
              </a:rPr>
              <a:t>Concluding</a:t>
            </a:r>
            <a:r>
              <a:rPr kumimoji="0" lang="en-US" sz="2400" b="1" i="0" u="none" strike="noStrike" kern="0" cap="none" spc="0" normalizeH="0" noProof="0" dirty="0">
                <a:ln>
                  <a:noFill/>
                </a:ln>
                <a:solidFill>
                  <a:srgbClr val="DC1351"/>
                </a:solidFill>
                <a:effectLst/>
                <a:uLnTx/>
                <a:uFillTx/>
                <a:latin typeface="Segoe UI" panose="020B0502040204020203" pitchFamily="34" charset="0"/>
                <a:ea typeface="+mn-ea"/>
                <a:cs typeface="Segoe UI" panose="020B0502040204020203" pitchFamily="34" charset="0"/>
              </a:rPr>
              <a:t> remarks</a:t>
            </a:r>
            <a:endParaRPr kumimoji="0" lang="en-US" sz="2400" b="1" i="0" u="none" strike="noStrike" kern="0" cap="none" spc="0" normalizeH="0" baseline="0" noProof="0" dirty="0">
              <a:ln>
                <a:noFill/>
              </a:ln>
              <a:solidFill>
                <a:srgbClr val="DC1351"/>
              </a:solidFill>
              <a:effectLst/>
              <a:uLnTx/>
              <a:uFillTx/>
              <a:latin typeface="Segoe UI" panose="020B0502040204020203" pitchFamily="34" charset="0"/>
              <a:ea typeface="+mn-ea"/>
              <a:cs typeface="Segoe UI" panose="020B0502040204020203" pitchFamily="34" charset="0"/>
            </a:endParaRPr>
          </a:p>
        </p:txBody>
      </p:sp>
      <p:sp>
        <p:nvSpPr>
          <p:cNvPr id="5" name="Rectangle 4"/>
          <p:cNvSpPr/>
          <p:nvPr/>
        </p:nvSpPr>
        <p:spPr>
          <a:xfrm>
            <a:off x="316309" y="309908"/>
            <a:ext cx="100787" cy="57490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6" name="TextBox 5"/>
          <p:cNvSpPr txBox="1"/>
          <p:nvPr/>
        </p:nvSpPr>
        <p:spPr>
          <a:xfrm>
            <a:off x="1085235" y="1399294"/>
            <a:ext cx="10084991" cy="4801314"/>
          </a:xfrm>
          <a:prstGeom prst="rect">
            <a:avLst/>
          </a:prstGeom>
          <a:noFill/>
        </p:spPr>
        <p:txBody>
          <a:bodyPr wrap="square" rtlCol="0">
            <a:spAutoFit/>
          </a:bodyPr>
          <a:lstStyle/>
          <a:p>
            <a:pPr marL="269875" marR="0" lvl="0" indent="-2698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800" i="0" u="none" strike="noStrike" kern="1200" cap="none" spc="0" normalizeH="0" baseline="0" noProof="0" dirty="0">
                <a:ln>
                  <a:noFill/>
                </a:ln>
                <a:solidFill>
                  <a:schemeClr val="accent1"/>
                </a:solidFill>
                <a:effectLst/>
                <a:uLnTx/>
                <a:uFillTx/>
                <a:latin typeface="Segoe UI" panose="020B0502040204020203" pitchFamily="34" charset="0"/>
                <a:cs typeface="Segoe UI" panose="020B0502040204020203" pitchFamily="34" charset="0"/>
              </a:rPr>
              <a:t>Policy uncertainty and political</a:t>
            </a:r>
            <a:r>
              <a:rPr kumimoji="0" lang="en-ZA" sz="1800" i="0" u="none" strike="noStrike" kern="1200" cap="none" spc="0" normalizeH="0" noProof="0" dirty="0">
                <a:ln>
                  <a:noFill/>
                </a:ln>
                <a:solidFill>
                  <a:schemeClr val="accent1"/>
                </a:solidFill>
                <a:effectLst/>
                <a:uLnTx/>
                <a:uFillTx/>
                <a:latin typeface="Segoe UI" panose="020B0502040204020203" pitchFamily="34" charset="0"/>
                <a:cs typeface="Segoe UI" panose="020B0502040204020203" pitchFamily="34" charset="0"/>
              </a:rPr>
              <a:t> desire to effect change</a:t>
            </a:r>
          </a:p>
          <a:p>
            <a:pPr marL="269875" marR="0" lvl="0" indent="-2698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baseline="0" dirty="0">
              <a:solidFill>
                <a:schemeClr val="accent1"/>
              </a:solidFill>
              <a:latin typeface="Segoe UI" panose="020B0502040204020203" pitchFamily="34" charset="0"/>
              <a:cs typeface="Segoe UI" panose="020B0502040204020203" pitchFamily="34" charset="0"/>
            </a:endParaRPr>
          </a:p>
          <a:p>
            <a:pPr marL="269875" marR="0" lvl="0" indent="-2698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800" i="0" u="none" strike="noStrike" kern="1200" cap="none" spc="0" normalizeH="0" noProof="0" dirty="0">
                <a:ln>
                  <a:noFill/>
                </a:ln>
                <a:solidFill>
                  <a:schemeClr val="accent1"/>
                </a:solidFill>
                <a:effectLst/>
                <a:uLnTx/>
                <a:uFillTx/>
                <a:latin typeface="Segoe UI" panose="020B0502040204020203" pitchFamily="34" charset="0"/>
                <a:cs typeface="Segoe UI" panose="020B0502040204020203" pitchFamily="34" charset="0"/>
              </a:rPr>
              <a:t>“Consolidation” narrative emerges as a strong theme</a:t>
            </a:r>
            <a:endParaRPr kumimoji="0" lang="en-ZA" sz="1800" i="0" u="none" strike="noStrike" kern="1200" cap="none" spc="0" normalizeH="0" baseline="0" noProof="0" dirty="0">
              <a:ln>
                <a:noFill/>
              </a:ln>
              <a:solidFill>
                <a:schemeClr val="accent1"/>
              </a:solidFill>
              <a:effectLst/>
              <a:uLnTx/>
              <a:uFillTx/>
              <a:latin typeface="Segoe UI" panose="020B0502040204020203" pitchFamily="34" charset="0"/>
              <a:cs typeface="Segoe UI" panose="020B0502040204020203" pitchFamily="34" charset="0"/>
            </a:endParaRPr>
          </a:p>
          <a:p>
            <a:pPr marL="269875" marR="0" lvl="0" indent="-2698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dirty="0">
              <a:solidFill>
                <a:schemeClr val="accent1"/>
              </a:solidFill>
              <a:latin typeface="Segoe UI" panose="020B0502040204020203" pitchFamily="34" charset="0"/>
              <a:cs typeface="Segoe UI" panose="020B0502040204020203" pitchFamily="34" charset="0"/>
            </a:endParaRPr>
          </a:p>
          <a:p>
            <a:pPr marL="269875" marR="0" lvl="0" indent="-2698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800" i="0" u="none" strike="noStrike" kern="1200" cap="none" spc="0" normalizeH="0" noProof="0" dirty="0">
                <a:ln>
                  <a:noFill/>
                </a:ln>
                <a:solidFill>
                  <a:schemeClr val="accent1"/>
                </a:solidFill>
                <a:effectLst/>
                <a:uLnTx/>
                <a:uFillTx/>
                <a:latin typeface="Segoe UI" panose="020B0502040204020203" pitchFamily="34" charset="0"/>
                <a:cs typeface="Segoe UI" panose="020B0502040204020203" pitchFamily="34" charset="0"/>
              </a:rPr>
              <a:t>Risk of careless and poorly analysed and detrimental policy changes</a:t>
            </a:r>
          </a:p>
          <a:p>
            <a:pPr marL="269875" marR="0" lvl="0" indent="-2698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dirty="0">
              <a:solidFill>
                <a:schemeClr val="accent1"/>
              </a:solidFill>
              <a:latin typeface="Segoe UI" panose="020B0502040204020203" pitchFamily="34" charset="0"/>
              <a:cs typeface="Segoe UI" panose="020B0502040204020203" pitchFamily="34" charset="0"/>
            </a:endParaRPr>
          </a:p>
          <a:p>
            <a:pPr marL="269875" marR="0" lvl="0" indent="-269875"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800" i="0" u="none" strike="noStrike" kern="1200" cap="none" spc="0" normalizeH="0" noProof="0" dirty="0">
                <a:ln>
                  <a:noFill/>
                </a:ln>
                <a:solidFill>
                  <a:schemeClr val="accent1"/>
                </a:solidFill>
                <a:effectLst/>
                <a:uLnTx/>
                <a:uFillTx/>
                <a:latin typeface="Segoe UI" panose="020B0502040204020203" pitchFamily="34" charset="0"/>
                <a:cs typeface="Segoe UI" panose="020B0502040204020203" pitchFamily="34" charset="0"/>
              </a:rPr>
              <a:t>Current consolidation drive likely harmful to most vulnerable beneficiaries</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baseline="0" dirty="0">
              <a:solidFill>
                <a:schemeClr val="accent1"/>
              </a:solidFill>
              <a:latin typeface="Segoe UI" panose="020B0502040204020203" pitchFamily="34" charset="0"/>
              <a:cs typeface="Segoe UI" panose="020B0502040204020203"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800" i="0" u="none" strike="noStrike" kern="1200" cap="none" spc="0" normalizeH="0" baseline="0" noProof="0" dirty="0">
                <a:ln>
                  <a:noFill/>
                </a:ln>
                <a:solidFill>
                  <a:schemeClr val="accent1"/>
                </a:solidFill>
                <a:effectLst/>
                <a:uLnTx/>
                <a:uFillTx/>
                <a:latin typeface="Segoe UI" panose="020B0502040204020203" pitchFamily="34" charset="0"/>
                <a:cs typeface="Segoe UI" panose="020B0502040204020203" pitchFamily="34" charset="0"/>
              </a:rPr>
              <a:t>Schemes or options superficially deemed non-compliant were historically allowed to persist for specific and sound reasons…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ZA" dirty="0">
              <a:solidFill>
                <a:schemeClr val="accent1"/>
              </a:solidFill>
              <a:latin typeface="Segoe UI" panose="020B0502040204020203" pitchFamily="34" charset="0"/>
              <a:cs typeface="Segoe UI" panose="020B0502040204020203"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dirty="0">
                <a:solidFill>
                  <a:schemeClr val="accent1"/>
                </a:solidFill>
                <a:latin typeface="Segoe UI" panose="020B0502040204020203" pitchFamily="34" charset="0"/>
                <a:cs typeface="Segoe UI" panose="020B0502040204020203" pitchFamily="34" charset="0"/>
              </a:rPr>
              <a:t>…so it should not come as a surprise that those reasons are threatened if closure or consolidation is contemplated</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800" i="0" u="none" strike="noStrike" kern="1200" cap="none" spc="0" normalizeH="0" baseline="0" noProof="0" dirty="0">
              <a:ln>
                <a:noFill/>
              </a:ln>
              <a:solidFill>
                <a:schemeClr val="accent1"/>
              </a:solidFill>
              <a:effectLst/>
              <a:uLnTx/>
              <a:uFillTx/>
              <a:latin typeface="Segoe UI" panose="020B0502040204020203" pitchFamily="34" charset="0"/>
              <a:cs typeface="Segoe UI" panose="020B0502040204020203"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dirty="0">
                <a:solidFill>
                  <a:schemeClr val="accent1"/>
                </a:solidFill>
                <a:latin typeface="Segoe UI" panose="020B0502040204020203" pitchFamily="34" charset="0"/>
                <a:cs typeface="Segoe UI" panose="020B0502040204020203" pitchFamily="34" charset="0"/>
              </a:rPr>
              <a:t>Risk of a new “missing middle” emerging, ironically in the pursuit of Universal Health Coverage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800" i="0" u="none" strike="noStrike" kern="1200" cap="none" spc="0" normalizeH="0" baseline="0" noProof="0" dirty="0">
              <a:ln>
                <a:noFill/>
              </a:ln>
              <a:solidFill>
                <a:schemeClr val="accent1"/>
              </a:solidFill>
              <a:effectLst/>
              <a:uLnTx/>
              <a:uFillTx/>
              <a:latin typeface="Segoe UI" panose="020B0502040204020203" pitchFamily="34" charset="0"/>
              <a:cs typeface="Segoe UI" panose="020B0502040204020203" pitchFamily="34" charset="0"/>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dirty="0">
                <a:solidFill>
                  <a:schemeClr val="accent1"/>
                </a:solidFill>
                <a:latin typeface="Segoe UI" panose="020B0502040204020203" pitchFamily="34" charset="0"/>
                <a:cs typeface="Segoe UI" panose="020B0502040204020203" pitchFamily="34" charset="0"/>
              </a:rPr>
              <a:t>Ongoing research and analysis a necessary part of the response</a:t>
            </a:r>
            <a:endParaRPr kumimoji="0" lang="en-ZA" sz="1800" i="0" u="none" strike="noStrike" kern="1200" cap="none" spc="0" normalizeH="0" baseline="0" noProof="0" dirty="0">
              <a:ln>
                <a:noFill/>
              </a:ln>
              <a:solidFill>
                <a:schemeClr val="accent1"/>
              </a:solidFill>
              <a:effectLst/>
              <a:uLnTx/>
              <a:uFillTx/>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605998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8815" y="366525"/>
            <a:ext cx="8072041" cy="461665"/>
          </a:xfrm>
          <a:prstGeom prst="rect">
            <a:avLst/>
          </a:prstGeom>
          <a:noFill/>
        </p:spPr>
        <p:txBody>
          <a:bodyPr wrap="square" rtlCol="0">
            <a:spAutoFit/>
          </a:bodyPr>
          <a:lstStyle>
            <a:defPPr>
              <a:defRPr lang="en-US"/>
            </a:defPPr>
            <a:lvl1pPr>
              <a:defRPr b="1">
                <a:solidFill>
                  <a:srgbClr val="003A5D"/>
                </a:solidFill>
                <a:latin typeface="Arial Bold"/>
                <a:cs typeface="Arial Bold"/>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srgbClr val="DC1351"/>
                </a:solidFill>
                <a:effectLst/>
                <a:uLnTx/>
                <a:uFillTx/>
                <a:latin typeface="Segoe UI" panose="020B0502040204020203" pitchFamily="34" charset="0"/>
                <a:ea typeface="+mn-ea"/>
                <a:cs typeface="Segoe UI" panose="020B0502040204020203" pitchFamily="34" charset="0"/>
              </a:rPr>
              <a:t>Questions</a:t>
            </a:r>
            <a:endParaRPr kumimoji="0" lang="en-US" sz="2400" b="1" i="0" u="none" strike="noStrike" kern="1200" cap="none" spc="0" normalizeH="0" baseline="0" noProof="0" dirty="0">
              <a:ln>
                <a:noFill/>
              </a:ln>
              <a:solidFill>
                <a:srgbClr val="DC1351"/>
              </a:solidFill>
              <a:effectLst/>
              <a:uLnTx/>
              <a:uFillTx/>
              <a:latin typeface="Segoe UI" panose="020B0502040204020203" pitchFamily="34" charset="0"/>
              <a:ea typeface="+mn-ea"/>
              <a:cs typeface="Segoe UI" panose="020B0502040204020203" pitchFamily="34" charset="0"/>
            </a:endParaRPr>
          </a:p>
        </p:txBody>
      </p:sp>
      <p:sp>
        <p:nvSpPr>
          <p:cNvPr id="4" name="Rectangle 3"/>
          <p:cNvSpPr/>
          <p:nvPr/>
        </p:nvSpPr>
        <p:spPr>
          <a:xfrm>
            <a:off x="316309" y="309908"/>
            <a:ext cx="100787" cy="57490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Isosceles Triangle 4"/>
          <p:cNvSpPr/>
          <p:nvPr/>
        </p:nvSpPr>
        <p:spPr>
          <a:xfrm>
            <a:off x="5040630" y="3474720"/>
            <a:ext cx="1908810" cy="1565910"/>
          </a:xfrm>
          <a:prstGeom prst="triangle">
            <a:avLst/>
          </a:prstGeom>
          <a:solidFill>
            <a:schemeClr val="accent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6" name="Rectangle 5"/>
          <p:cNvSpPr/>
          <p:nvPr/>
        </p:nvSpPr>
        <p:spPr>
          <a:xfrm>
            <a:off x="1617345" y="2994660"/>
            <a:ext cx="8755380" cy="480060"/>
          </a:xfrm>
          <a:prstGeom prst="rect">
            <a:avLst/>
          </a:prstGeom>
          <a:solidFill>
            <a:schemeClr val="accent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7" name="TextBox 6"/>
          <p:cNvSpPr txBox="1"/>
          <p:nvPr/>
        </p:nvSpPr>
        <p:spPr>
          <a:xfrm>
            <a:off x="1177290" y="1655831"/>
            <a:ext cx="2571750" cy="1200329"/>
          </a:xfrm>
          <a:prstGeom prst="rect">
            <a:avLst/>
          </a:prstGeom>
          <a:noFill/>
        </p:spPr>
        <p:txBody>
          <a:bodyPr wrap="square" rtlCol="0">
            <a:spAutoFit/>
          </a:bodyPr>
          <a:lstStyle/>
          <a:p>
            <a:r>
              <a:rPr lang="en-ZA" dirty="0"/>
              <a:t>Section 7(a)</a:t>
            </a:r>
          </a:p>
          <a:p>
            <a:r>
              <a:rPr lang="en-ZA" dirty="0"/>
              <a:t>Protect the interests of medical scheme beneficiaries</a:t>
            </a:r>
          </a:p>
        </p:txBody>
      </p:sp>
      <p:sp>
        <p:nvSpPr>
          <p:cNvPr id="17" name="TextBox 16"/>
          <p:cNvSpPr txBox="1"/>
          <p:nvPr/>
        </p:nvSpPr>
        <p:spPr>
          <a:xfrm>
            <a:off x="8755380" y="1517332"/>
            <a:ext cx="2800350" cy="1477328"/>
          </a:xfrm>
          <a:prstGeom prst="rect">
            <a:avLst/>
          </a:prstGeom>
          <a:noFill/>
        </p:spPr>
        <p:txBody>
          <a:bodyPr wrap="square" rtlCol="0">
            <a:spAutoFit/>
          </a:bodyPr>
          <a:lstStyle/>
          <a:p>
            <a:r>
              <a:rPr lang="en-ZA" dirty="0"/>
              <a:t>Section 7(b)</a:t>
            </a:r>
          </a:p>
          <a:p>
            <a:r>
              <a:rPr lang="en-ZA" dirty="0"/>
              <a:t>Control and coordinate medical schemes in a </a:t>
            </a:r>
            <a:r>
              <a:rPr lang="en-ZA" b="1" dirty="0"/>
              <a:t>manner complementary with National Health Policy</a:t>
            </a:r>
          </a:p>
        </p:txBody>
      </p:sp>
      <p:sp>
        <p:nvSpPr>
          <p:cNvPr id="8" name="TextBox 7"/>
          <p:cNvSpPr txBox="1"/>
          <p:nvPr/>
        </p:nvSpPr>
        <p:spPr>
          <a:xfrm>
            <a:off x="1717357" y="5456524"/>
            <a:ext cx="8555355" cy="523220"/>
          </a:xfrm>
          <a:prstGeom prst="rect">
            <a:avLst/>
          </a:prstGeom>
          <a:noFill/>
        </p:spPr>
        <p:txBody>
          <a:bodyPr wrap="square" rtlCol="0">
            <a:spAutoFit/>
          </a:bodyPr>
          <a:lstStyle/>
          <a:p>
            <a:pPr algn="ctr"/>
            <a:r>
              <a:rPr lang="en-ZA" sz="2800" dirty="0"/>
              <a:t>Does this represent a conflict?</a:t>
            </a:r>
          </a:p>
        </p:txBody>
      </p:sp>
    </p:spTree>
    <p:extLst>
      <p:ext uri="{BB962C8B-B14F-4D97-AF65-F5344CB8AC3E}">
        <p14:creationId xmlns:p14="http://schemas.microsoft.com/office/powerpoint/2010/main" val="26619707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8815" y="366525"/>
            <a:ext cx="8072041" cy="461665"/>
          </a:xfrm>
          <a:prstGeom prst="rect">
            <a:avLst/>
          </a:prstGeom>
          <a:noFill/>
        </p:spPr>
        <p:txBody>
          <a:bodyPr wrap="square" rtlCol="0">
            <a:spAutoFit/>
          </a:bodyPr>
          <a:lstStyle>
            <a:defPPr>
              <a:defRPr lang="en-US"/>
            </a:defPPr>
            <a:lvl1pPr>
              <a:defRPr b="1">
                <a:solidFill>
                  <a:srgbClr val="003A5D"/>
                </a:solidFill>
                <a:latin typeface="Arial Bold"/>
                <a:cs typeface="Arial Bold"/>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srgbClr val="DC1351"/>
                </a:solidFill>
                <a:effectLst/>
                <a:uLnTx/>
                <a:uFillTx/>
                <a:latin typeface="Segoe UI" panose="020B0502040204020203" pitchFamily="34" charset="0"/>
                <a:ea typeface="+mn-ea"/>
                <a:cs typeface="Segoe UI" panose="020B0502040204020203" pitchFamily="34" charset="0"/>
              </a:rPr>
              <a:t>What is NHI?</a:t>
            </a:r>
            <a:endParaRPr kumimoji="0" lang="en-US" sz="2400" b="1" i="0" u="none" strike="noStrike" kern="1200" cap="none" spc="0" normalizeH="0" baseline="0" noProof="0" dirty="0">
              <a:ln>
                <a:noFill/>
              </a:ln>
              <a:solidFill>
                <a:srgbClr val="DC1351"/>
              </a:solidFill>
              <a:effectLst/>
              <a:uLnTx/>
              <a:uFillTx/>
              <a:latin typeface="Segoe UI" panose="020B0502040204020203" pitchFamily="34" charset="0"/>
              <a:ea typeface="+mn-ea"/>
              <a:cs typeface="Segoe UI" panose="020B0502040204020203" pitchFamily="34" charset="0"/>
            </a:endParaRPr>
          </a:p>
        </p:txBody>
      </p:sp>
      <p:sp>
        <p:nvSpPr>
          <p:cNvPr id="4" name="Rectangle 3"/>
          <p:cNvSpPr/>
          <p:nvPr/>
        </p:nvSpPr>
        <p:spPr>
          <a:xfrm>
            <a:off x="316309" y="309908"/>
            <a:ext cx="100787" cy="57490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2" name="TextBox 11"/>
          <p:cNvSpPr txBox="1"/>
          <p:nvPr/>
        </p:nvSpPr>
        <p:spPr>
          <a:xfrm>
            <a:off x="2280491" y="1520328"/>
            <a:ext cx="8615190" cy="480131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a:ea typeface="+mn-ea"/>
                <a:cs typeface="+mn-cs"/>
              </a:rPr>
              <a:t>A system designed to </a:t>
            </a:r>
            <a:r>
              <a:rPr kumimoji="0" lang="en-ZA" sz="1800" b="1" i="0" u="none" strike="noStrike" kern="1200" cap="none" spc="0" normalizeH="0" baseline="0" noProof="0" dirty="0">
                <a:ln>
                  <a:noFill/>
                </a:ln>
                <a:solidFill>
                  <a:prstClr val="black"/>
                </a:solidFill>
                <a:effectLst/>
                <a:uLnTx/>
                <a:uFillTx/>
                <a:latin typeface="Calibri"/>
                <a:ea typeface="+mn-ea"/>
                <a:cs typeface="+mn-cs"/>
              </a:rPr>
              <a:t>pool funds </a:t>
            </a:r>
            <a:r>
              <a:rPr kumimoji="0" lang="en-ZA" sz="1800" b="0" i="0" u="none" strike="noStrike" kern="1200" cap="none" spc="0" normalizeH="0" baseline="0" noProof="0" dirty="0">
                <a:ln>
                  <a:noFill/>
                </a:ln>
                <a:solidFill>
                  <a:prstClr val="black"/>
                </a:solidFill>
                <a:effectLst/>
                <a:uLnTx/>
                <a:uFillTx/>
                <a:latin typeface="Calibri"/>
                <a:ea typeface="+mn-ea"/>
                <a:cs typeface="+mn-cs"/>
              </a:rPr>
              <a:t>to provide </a:t>
            </a:r>
            <a:r>
              <a:rPr kumimoji="0" lang="en-ZA" sz="1800" b="1" i="0" u="none" strike="noStrike" kern="1200" cap="none" spc="0" normalizeH="0" baseline="0" noProof="0" dirty="0">
                <a:ln>
                  <a:noFill/>
                </a:ln>
                <a:solidFill>
                  <a:prstClr val="black"/>
                </a:solidFill>
                <a:effectLst/>
                <a:uLnTx/>
                <a:uFillTx/>
                <a:latin typeface="Calibri"/>
                <a:ea typeface="+mn-ea"/>
                <a:cs typeface="+mn-cs"/>
              </a:rPr>
              <a:t>universal access </a:t>
            </a:r>
            <a:r>
              <a:rPr kumimoji="0" lang="en-ZA" sz="1800" b="0" i="0" u="none" strike="noStrike" kern="1200" cap="none" spc="0" normalizeH="0" baseline="0" noProof="0" dirty="0">
                <a:ln>
                  <a:noFill/>
                </a:ln>
                <a:solidFill>
                  <a:prstClr val="black"/>
                </a:solidFill>
                <a:effectLst/>
                <a:uLnTx/>
                <a:uFillTx/>
                <a:latin typeface="Calibri"/>
                <a:ea typeface="+mn-ea"/>
                <a:cs typeface="+mn-cs"/>
              </a:rPr>
              <a:t>to </a:t>
            </a:r>
            <a:r>
              <a:rPr kumimoji="0" lang="en-ZA" sz="1800" b="1" i="0" u="none" strike="noStrike" kern="1200" cap="none" spc="0" normalizeH="0" baseline="0" noProof="0" dirty="0">
                <a:ln>
                  <a:noFill/>
                </a:ln>
                <a:solidFill>
                  <a:prstClr val="black"/>
                </a:solidFill>
                <a:effectLst/>
                <a:uLnTx/>
                <a:uFillTx/>
                <a:latin typeface="Calibri"/>
                <a:ea typeface="+mn-ea"/>
                <a:cs typeface="+mn-cs"/>
              </a:rPr>
              <a:t>quality</a:t>
            </a:r>
            <a:r>
              <a:rPr kumimoji="0" lang="en-ZA" sz="1800" b="0" i="0" u="none" strike="noStrike" kern="1200" cap="none" spc="0" normalizeH="0" baseline="0" noProof="0" dirty="0">
                <a:ln>
                  <a:noFill/>
                </a:ln>
                <a:solidFill>
                  <a:prstClr val="black"/>
                </a:solidFill>
                <a:effectLst/>
                <a:uLnTx/>
                <a:uFillTx/>
                <a:latin typeface="Calibri"/>
                <a:ea typeface="+mn-ea"/>
                <a:cs typeface="+mn-cs"/>
              </a:rPr>
              <a:t>, </a:t>
            </a:r>
            <a:r>
              <a:rPr kumimoji="0" lang="en-ZA" sz="1800" b="1" i="0" u="none" strike="noStrike" kern="1200" cap="none" spc="0" normalizeH="0" baseline="0" noProof="0" dirty="0">
                <a:ln>
                  <a:noFill/>
                </a:ln>
                <a:solidFill>
                  <a:prstClr val="black"/>
                </a:solidFill>
                <a:effectLst/>
                <a:uLnTx/>
                <a:uFillTx/>
                <a:latin typeface="Calibri"/>
                <a:ea typeface="+mn-ea"/>
                <a:cs typeface="+mn-cs"/>
              </a:rPr>
              <a:t>affordable </a:t>
            </a:r>
            <a:r>
              <a:rPr kumimoji="0" lang="en-ZA" sz="1800" b="0" i="0" u="none" strike="noStrike" kern="1200" cap="none" spc="0" normalizeH="0" baseline="0" noProof="0" dirty="0">
                <a:ln>
                  <a:noFill/>
                </a:ln>
                <a:solidFill>
                  <a:prstClr val="black"/>
                </a:solidFill>
                <a:effectLst/>
                <a:uLnTx/>
                <a:uFillTx/>
                <a:latin typeface="Calibri"/>
                <a:ea typeface="+mn-ea"/>
                <a:cs typeface="+mn-cs"/>
              </a:rPr>
              <a:t>health services for </a:t>
            </a:r>
            <a:r>
              <a:rPr kumimoji="0" lang="en-ZA" sz="1800" b="1" i="0" u="none" strike="noStrike" kern="1200" cap="none" spc="0" normalizeH="0" baseline="0" noProof="0" dirty="0">
                <a:ln>
                  <a:noFill/>
                </a:ln>
                <a:solidFill>
                  <a:prstClr val="black"/>
                </a:solidFill>
                <a:effectLst/>
                <a:uLnTx/>
                <a:uFillTx/>
                <a:latin typeface="Calibri"/>
                <a:ea typeface="+mn-ea"/>
                <a:cs typeface="+mn-cs"/>
              </a:rPr>
              <a:t>all South Africans</a:t>
            </a:r>
            <a:r>
              <a:rPr kumimoji="0" lang="en-ZA" sz="18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a:ea typeface="+mn-ea"/>
                <a:cs typeface="+mn-cs"/>
              </a:rPr>
              <a:t>Will be implemented through the creation of </a:t>
            </a:r>
            <a:r>
              <a:rPr kumimoji="0" lang="en-ZA" sz="1800" b="1" i="0" u="none" strike="noStrike" kern="1200" cap="none" spc="0" normalizeH="0" baseline="0" noProof="0" dirty="0">
                <a:ln>
                  <a:noFill/>
                </a:ln>
                <a:solidFill>
                  <a:prstClr val="black"/>
                </a:solidFill>
                <a:effectLst/>
                <a:uLnTx/>
                <a:uFillTx/>
                <a:latin typeface="Calibri"/>
                <a:ea typeface="+mn-ea"/>
                <a:cs typeface="+mn-cs"/>
              </a:rPr>
              <a:t>a single fund</a:t>
            </a:r>
            <a:r>
              <a:rPr kumimoji="0" lang="en-ZA" sz="18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a:ea typeface="+mn-ea"/>
                <a:cs typeface="+mn-cs"/>
              </a:rPr>
              <a:t>Services </a:t>
            </a:r>
            <a:r>
              <a:rPr kumimoji="0" lang="en-ZA" sz="1800" b="1" i="0" u="none" strike="noStrike" kern="1200" cap="none" spc="0" normalizeH="0" baseline="0" noProof="0" dirty="0">
                <a:ln>
                  <a:noFill/>
                </a:ln>
                <a:solidFill>
                  <a:prstClr val="black"/>
                </a:solidFill>
                <a:effectLst/>
                <a:uLnTx/>
                <a:uFillTx/>
                <a:latin typeface="Calibri"/>
                <a:ea typeface="+mn-ea"/>
                <a:cs typeface="+mn-cs"/>
              </a:rPr>
              <a:t>free at point of care</a:t>
            </a:r>
            <a:r>
              <a:rPr kumimoji="0" lang="en-ZA" sz="1800" b="0" i="0" u="none" strike="noStrike" kern="1200" cap="none" spc="0" normalizeH="0" baseline="0" noProof="0" dirty="0">
                <a:ln>
                  <a:noFill/>
                </a:ln>
                <a:solidFill>
                  <a:prstClr val="black"/>
                </a:solidFill>
                <a:effectLst/>
                <a:uLnTx/>
                <a:uFillTx/>
                <a:latin typeface="Calibri"/>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a:ea typeface="+mn-ea"/>
                <a:cs typeface="+mn-cs"/>
              </a:rPr>
              <a:t>Funding based on ability to pay; </a:t>
            </a:r>
            <a:br>
              <a:rPr kumimoji="0" lang="en-ZA" sz="1800" b="0" i="0" u="none" strike="noStrike" kern="1200" cap="none" spc="0" normalizeH="0" baseline="0" noProof="0" dirty="0">
                <a:ln>
                  <a:noFill/>
                </a:ln>
                <a:solidFill>
                  <a:prstClr val="black"/>
                </a:solidFill>
                <a:effectLst/>
                <a:uLnTx/>
                <a:uFillTx/>
                <a:latin typeface="Calibri"/>
                <a:ea typeface="+mn-ea"/>
                <a:cs typeface="+mn-cs"/>
              </a:rPr>
            </a:br>
            <a:r>
              <a:rPr kumimoji="0" lang="en-ZA" sz="1800" b="0" i="0" u="none" strike="noStrike" kern="1200" cap="none" spc="0" normalizeH="0" baseline="0" noProof="0" dirty="0">
                <a:ln>
                  <a:noFill/>
                </a:ln>
                <a:solidFill>
                  <a:prstClr val="black"/>
                </a:solidFill>
                <a:effectLst/>
                <a:uLnTx/>
                <a:uFillTx/>
                <a:latin typeface="Calibri"/>
                <a:ea typeface="+mn-ea"/>
                <a:cs typeface="+mn-cs"/>
              </a:rPr>
              <a:t>Benefits in line with needs.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Hexagon 12"/>
          <p:cNvSpPr/>
          <p:nvPr/>
        </p:nvSpPr>
        <p:spPr>
          <a:xfrm>
            <a:off x="1244906" y="2754217"/>
            <a:ext cx="661012" cy="616945"/>
          </a:xfrm>
          <a:prstGeom prst="hexagon">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Hexagon 13"/>
          <p:cNvSpPr/>
          <p:nvPr/>
        </p:nvSpPr>
        <p:spPr>
          <a:xfrm>
            <a:off x="1244906" y="1520328"/>
            <a:ext cx="661012" cy="616945"/>
          </a:xfrm>
          <a:prstGeom prst="hexagon">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Hexagon 14"/>
          <p:cNvSpPr/>
          <p:nvPr/>
        </p:nvSpPr>
        <p:spPr>
          <a:xfrm>
            <a:off x="1244906" y="3920985"/>
            <a:ext cx="661012" cy="616945"/>
          </a:xfrm>
          <a:prstGeom prst="hexagon">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Hexagon 15"/>
          <p:cNvSpPr/>
          <p:nvPr/>
        </p:nvSpPr>
        <p:spPr>
          <a:xfrm>
            <a:off x="1244906" y="5089793"/>
            <a:ext cx="661012" cy="616945"/>
          </a:xfrm>
          <a:prstGeom prst="hexagon">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52578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4D0D789-B716-F34C-AB7F-1E62E706137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TextBox 2"/>
          <p:cNvSpPr txBox="1"/>
          <p:nvPr/>
        </p:nvSpPr>
        <p:spPr>
          <a:xfrm>
            <a:off x="458815" y="366525"/>
            <a:ext cx="8072041" cy="461665"/>
          </a:xfrm>
          <a:prstGeom prst="rect">
            <a:avLst/>
          </a:prstGeom>
          <a:noFill/>
        </p:spPr>
        <p:txBody>
          <a:bodyPr wrap="square" rtlCol="0">
            <a:spAutoFit/>
          </a:bodyPr>
          <a:lstStyle>
            <a:defPPr>
              <a:defRPr lang="en-US"/>
            </a:defPPr>
            <a:lvl1pPr>
              <a:defRPr b="1">
                <a:solidFill>
                  <a:srgbClr val="003A5D"/>
                </a:solidFill>
                <a:latin typeface="Arial Bold"/>
                <a:cs typeface="Arial Bold"/>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srgbClr val="DC1351"/>
                </a:solidFill>
                <a:effectLst/>
                <a:uLnTx/>
                <a:uFillTx/>
                <a:latin typeface="Segoe UI" panose="020B0502040204020203" pitchFamily="34" charset="0"/>
                <a:ea typeface="+mn-ea"/>
                <a:cs typeface="Segoe UI" panose="020B0502040204020203" pitchFamily="34" charset="0"/>
              </a:rPr>
              <a:t>Ideology vs substance</a:t>
            </a:r>
            <a:endParaRPr kumimoji="0" lang="en-US" sz="2400" b="1" i="0" u="none" strike="noStrike" kern="1200" cap="none" spc="0" normalizeH="0" baseline="0" noProof="0" dirty="0">
              <a:ln>
                <a:noFill/>
              </a:ln>
              <a:solidFill>
                <a:srgbClr val="DC1351"/>
              </a:solidFill>
              <a:effectLst/>
              <a:uLnTx/>
              <a:uFillTx/>
              <a:latin typeface="Segoe UI" panose="020B0502040204020203" pitchFamily="34" charset="0"/>
              <a:ea typeface="+mn-ea"/>
              <a:cs typeface="Segoe UI" panose="020B0502040204020203" pitchFamily="34" charset="0"/>
            </a:endParaRPr>
          </a:p>
        </p:txBody>
      </p:sp>
      <p:sp>
        <p:nvSpPr>
          <p:cNvPr id="4" name="Rectangle 3"/>
          <p:cNvSpPr/>
          <p:nvPr/>
        </p:nvSpPr>
        <p:spPr>
          <a:xfrm>
            <a:off x="316309" y="309908"/>
            <a:ext cx="100787" cy="57490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TextBox 4"/>
          <p:cNvSpPr txBox="1"/>
          <p:nvPr/>
        </p:nvSpPr>
        <p:spPr>
          <a:xfrm>
            <a:off x="8686800" y="2206428"/>
            <a:ext cx="2247900" cy="230832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a:ea typeface="+mn-ea"/>
                <a:cs typeface="+mn-cs"/>
              </a:rPr>
              <a:t>“Equality”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a:ea typeface="+mn-ea"/>
                <a:cs typeface="+mn-cs"/>
              </a:rPr>
              <a:t>“Affordability”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a:ea typeface="+mn-ea"/>
                <a:cs typeface="+mn-cs"/>
              </a:rPr>
              <a:t>“Quality”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a:ea typeface="+mn-ea"/>
                <a:cs typeface="+mn-cs"/>
              </a:rPr>
              <a:t>“Accessibility”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Oval Callout 5"/>
          <p:cNvSpPr/>
          <p:nvPr/>
        </p:nvSpPr>
        <p:spPr>
          <a:xfrm>
            <a:off x="7847635" y="1564982"/>
            <a:ext cx="3530600" cy="3489617"/>
          </a:xfrm>
          <a:prstGeom prst="wedgeEllipseCallout">
            <a:avLst>
              <a:gd name="adj1" fmla="val -74106"/>
              <a:gd name="adj2" fmla="val 45548"/>
            </a:avLst>
          </a:prstGeom>
          <a:no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Oval Callout 7"/>
          <p:cNvSpPr/>
          <p:nvPr/>
        </p:nvSpPr>
        <p:spPr>
          <a:xfrm>
            <a:off x="604780" y="2383559"/>
            <a:ext cx="3327400" cy="3388017"/>
          </a:xfrm>
          <a:prstGeom prst="wedgeEllipseCallout">
            <a:avLst>
              <a:gd name="adj1" fmla="val 79551"/>
              <a:gd name="adj2" fmla="val 31660"/>
            </a:avLst>
          </a:prstGeom>
          <a:no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TextBox 8"/>
          <p:cNvSpPr txBox="1"/>
          <p:nvPr/>
        </p:nvSpPr>
        <p:spPr>
          <a:xfrm>
            <a:off x="1398837" y="2802736"/>
            <a:ext cx="2247900" cy="258532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a:ea typeface="+mn-ea"/>
                <a:cs typeface="+mn-cs"/>
              </a:rPr>
              <a:t>Funding?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a:ea typeface="+mn-ea"/>
                <a:cs typeface="+mn-cs"/>
              </a:rPr>
              <a:t>Pooling?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a:ea typeface="+mn-ea"/>
                <a:cs typeface="+mn-cs"/>
              </a:rPr>
              <a:t>Supply capacity?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a:ea typeface="+mn-ea"/>
                <a:cs typeface="+mn-cs"/>
              </a:rPr>
              <a:t>Service delivery?</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800" b="0" i="0" u="none" strike="noStrike" kern="1200" cap="none" spc="0" normalizeH="0" baseline="0" noProof="0" dirty="0">
                <a:ln>
                  <a:noFill/>
                </a:ln>
                <a:solidFill>
                  <a:prstClr val="black"/>
                </a:solidFill>
                <a:effectLst/>
                <a:uLnTx/>
                <a:uFillTx/>
                <a:latin typeface="Calibri"/>
                <a:ea typeface="+mn-ea"/>
                <a:cs typeface="+mn-cs"/>
              </a:rPr>
              <a:t>Administration?</a:t>
            </a:r>
          </a:p>
        </p:txBody>
      </p:sp>
      <p:sp>
        <p:nvSpPr>
          <p:cNvPr id="10" name="TextBox 9"/>
          <p:cNvSpPr txBox="1"/>
          <p:nvPr/>
        </p:nvSpPr>
        <p:spPr>
          <a:xfrm>
            <a:off x="8506380" y="486526"/>
            <a:ext cx="2048244"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prstClr val="black"/>
                </a:solidFill>
                <a:effectLst/>
                <a:uLnTx/>
                <a:uFillTx/>
                <a:latin typeface="Calibri"/>
                <a:ea typeface="+mn-ea"/>
                <a:cs typeface="+mn-cs"/>
              </a:rPr>
              <a:t>Ideology</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prstClr val="black"/>
                </a:solidFill>
                <a:effectLst/>
                <a:uLnTx/>
                <a:uFillTx/>
                <a:latin typeface="Calibri"/>
                <a:ea typeface="+mn-ea"/>
                <a:cs typeface="+mn-cs"/>
              </a:rPr>
              <a:t>“what”</a:t>
            </a:r>
          </a:p>
        </p:txBody>
      </p:sp>
      <p:sp>
        <p:nvSpPr>
          <p:cNvPr id="11" name="TextBox 10"/>
          <p:cNvSpPr txBox="1"/>
          <p:nvPr/>
        </p:nvSpPr>
        <p:spPr>
          <a:xfrm>
            <a:off x="736861" y="1339183"/>
            <a:ext cx="3063237"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prstClr val="black"/>
                </a:solidFill>
                <a:effectLst/>
                <a:uLnTx/>
                <a:uFillTx/>
                <a:latin typeface="Calibri"/>
                <a:ea typeface="+mn-ea"/>
                <a:cs typeface="+mn-cs"/>
              </a:rPr>
              <a:t>Implementation</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3200" b="1" i="0" u="none" strike="noStrike" kern="1200" cap="none" spc="0" normalizeH="0" baseline="0" noProof="0" dirty="0">
                <a:ln>
                  <a:noFill/>
                </a:ln>
                <a:solidFill>
                  <a:prstClr val="black"/>
                </a:solidFill>
                <a:effectLst/>
                <a:uLnTx/>
                <a:uFillTx/>
                <a:latin typeface="Calibri"/>
                <a:ea typeface="+mn-ea"/>
                <a:cs typeface="+mn-cs"/>
              </a:rPr>
              <a:t>“how”</a:t>
            </a:r>
          </a:p>
        </p:txBody>
      </p:sp>
      <p:sp>
        <p:nvSpPr>
          <p:cNvPr id="12" name="Cube 11"/>
          <p:cNvSpPr/>
          <p:nvPr/>
        </p:nvSpPr>
        <p:spPr>
          <a:xfrm>
            <a:off x="5118727" y="4320107"/>
            <a:ext cx="1718631" cy="1468984"/>
          </a:xfrm>
          <a:prstGeom prst="cube">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4800" b="1" i="1" u="none" strike="noStrike" kern="1200" cap="none" spc="0" normalizeH="0" baseline="0" noProof="0" dirty="0">
                <a:ln>
                  <a:noFill/>
                </a:ln>
                <a:solidFill>
                  <a:prstClr val="white"/>
                </a:solidFill>
                <a:effectLst/>
                <a:uLnTx/>
                <a:uFillTx/>
                <a:latin typeface="Calibri"/>
                <a:ea typeface="+mn-ea"/>
                <a:cs typeface="+mn-cs"/>
              </a:rPr>
              <a:t>NHI</a:t>
            </a:r>
            <a:endParaRPr kumimoji="0" lang="en-ZA" sz="3600" b="1" i="1"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Rounded Corners 6"/>
          <p:cNvSpPr/>
          <p:nvPr/>
        </p:nvSpPr>
        <p:spPr>
          <a:xfrm>
            <a:off x="736861" y="6033732"/>
            <a:ext cx="10804878" cy="658041"/>
          </a:xfrm>
          <a:prstGeom prst="roundRect">
            <a:avLst/>
          </a:prstGeom>
          <a:noFill/>
          <a:ln w="19050">
            <a:solidFill>
              <a:schemeClr val="tx1"/>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ZA" sz="2400" b="0" i="0" u="none" strike="noStrike" kern="1200" cap="none" spc="0" normalizeH="0" baseline="0" noProof="0" dirty="0">
                <a:ln w="0"/>
                <a:solidFill>
                  <a:prstClr val="black"/>
                </a:solidFill>
                <a:effectLst>
                  <a:outerShdw blurRad="38100" dist="19050" dir="2700000" algn="tl" rotWithShape="0">
                    <a:prstClr val="black">
                      <a:alpha val="40000"/>
                    </a:prstClr>
                  </a:outerShdw>
                </a:effectLst>
                <a:uLnTx/>
                <a:uFillTx/>
                <a:latin typeface="Segoe UI Light" panose="020B0502040204020203" pitchFamily="34" charset="0"/>
                <a:ea typeface="+mn-ea"/>
                <a:cs typeface="Segoe UI Light" panose="020B0502040204020203" pitchFamily="34" charset="0"/>
              </a:rPr>
              <a:t>Questioning issues of substance often construed as questioning the ideal itself</a:t>
            </a:r>
          </a:p>
        </p:txBody>
      </p:sp>
    </p:spTree>
    <p:extLst>
      <p:ext uri="{BB962C8B-B14F-4D97-AF65-F5344CB8AC3E}">
        <p14:creationId xmlns:p14="http://schemas.microsoft.com/office/powerpoint/2010/main" val="195180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1"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8815" y="366525"/>
            <a:ext cx="9541833" cy="461665"/>
          </a:xfrm>
          <a:prstGeom prst="rect">
            <a:avLst/>
          </a:prstGeom>
          <a:noFill/>
        </p:spPr>
        <p:txBody>
          <a:bodyPr wrap="square" rtlCol="0">
            <a:spAutoFit/>
          </a:bodyPr>
          <a:lstStyle>
            <a:defPPr>
              <a:defRPr lang="en-US"/>
            </a:defPPr>
            <a:lvl1pPr>
              <a:defRPr b="1">
                <a:solidFill>
                  <a:srgbClr val="003A5D"/>
                </a:solidFill>
                <a:latin typeface="Arial Bold"/>
                <a:cs typeface="Arial Bold"/>
              </a:defRPr>
            </a:lvl1pPr>
          </a:lstStyle>
          <a:p>
            <a:r>
              <a:rPr lang="en-ZA" sz="2400" dirty="0">
                <a:solidFill>
                  <a:schemeClr val="accent2"/>
                </a:solidFill>
                <a:latin typeface="Segoe UI" panose="020B0502040204020203" pitchFamily="34" charset="0"/>
                <a:cs typeface="Segoe UI" panose="020B0502040204020203" pitchFamily="34" charset="0"/>
              </a:rPr>
              <a:t>Why the emphasis on “pooling” and a </a:t>
            </a:r>
            <a:r>
              <a:rPr lang="en-ZA" sz="2400" u="sng" dirty="0">
                <a:solidFill>
                  <a:schemeClr val="accent2"/>
                </a:solidFill>
                <a:latin typeface="Segoe UI" panose="020B0502040204020203" pitchFamily="34" charset="0"/>
                <a:cs typeface="Segoe UI" panose="020B0502040204020203" pitchFamily="34" charset="0"/>
              </a:rPr>
              <a:t>single</a:t>
            </a:r>
            <a:r>
              <a:rPr lang="en-ZA" sz="2400" dirty="0">
                <a:solidFill>
                  <a:schemeClr val="accent2"/>
                </a:solidFill>
                <a:latin typeface="Segoe UI" panose="020B0502040204020203" pitchFamily="34" charset="0"/>
                <a:cs typeface="Segoe UI" panose="020B0502040204020203" pitchFamily="34" charset="0"/>
              </a:rPr>
              <a:t> NHI fund?</a:t>
            </a:r>
            <a:endParaRPr lang="en-US" sz="2400" dirty="0">
              <a:solidFill>
                <a:schemeClr val="accent2"/>
              </a:solidFill>
              <a:latin typeface="Segoe UI" panose="020B0502040204020203" pitchFamily="34" charset="0"/>
              <a:cs typeface="Segoe UI" panose="020B0502040204020203" pitchFamily="34" charset="0"/>
            </a:endParaRPr>
          </a:p>
        </p:txBody>
      </p:sp>
      <p:sp>
        <p:nvSpPr>
          <p:cNvPr id="4" name="Rectangle 3"/>
          <p:cNvSpPr/>
          <p:nvPr/>
        </p:nvSpPr>
        <p:spPr>
          <a:xfrm>
            <a:off x="316309" y="309908"/>
            <a:ext cx="100787" cy="57490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 name="Diagram 1"/>
          <p:cNvGraphicFramePr/>
          <p:nvPr>
            <p:extLst>
              <p:ext uri="{D42A27DB-BD31-4B8C-83A1-F6EECF244321}">
                <p14:modId xmlns:p14="http://schemas.microsoft.com/office/powerpoint/2010/main" val="1214524522"/>
              </p:ext>
            </p:extLst>
          </p:nvPr>
        </p:nvGraphicFramePr>
        <p:xfrm>
          <a:off x="2176379" y="1326058"/>
          <a:ext cx="7550551"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147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42647" y="2994222"/>
            <a:ext cx="5547349" cy="830997"/>
          </a:xfrm>
          <a:prstGeom prst="rect">
            <a:avLst/>
          </a:prstGeom>
          <a:noFill/>
        </p:spPr>
        <p:txBody>
          <a:bodyPr wrap="square" rtlCol="0">
            <a:spAutoFit/>
          </a:bodyPr>
          <a:lstStyle>
            <a:defPPr>
              <a:defRPr lang="en-US"/>
            </a:defPPr>
            <a:lvl1pPr>
              <a:defRPr b="1">
                <a:solidFill>
                  <a:srgbClr val="003A5D"/>
                </a:solidFill>
                <a:latin typeface="Arial Bold"/>
                <a:cs typeface="Arial Bold"/>
              </a:defRPr>
            </a:lvl1pPr>
          </a:lstStyle>
          <a:p>
            <a:pPr algn="ctr"/>
            <a:r>
              <a:rPr lang="en-ZA" sz="2400" dirty="0">
                <a:solidFill>
                  <a:schemeClr val="accent2"/>
                </a:solidFill>
                <a:latin typeface="Segoe UI" panose="020B0502040204020203" pitchFamily="34" charset="0"/>
                <a:cs typeface="Segoe UI" panose="020B0502040204020203" pitchFamily="34" charset="0"/>
              </a:rPr>
              <a:t>How does consolidation of </a:t>
            </a:r>
            <a:r>
              <a:rPr lang="en-ZA" sz="2400" u="sng" dirty="0">
                <a:solidFill>
                  <a:schemeClr val="accent2"/>
                </a:solidFill>
                <a:latin typeface="Segoe UI" panose="020B0502040204020203" pitchFamily="34" charset="0"/>
                <a:cs typeface="Segoe UI" panose="020B0502040204020203" pitchFamily="34" charset="0"/>
              </a:rPr>
              <a:t>medical schemes</a:t>
            </a:r>
            <a:r>
              <a:rPr lang="en-ZA" sz="2400" dirty="0">
                <a:solidFill>
                  <a:schemeClr val="accent2"/>
                </a:solidFill>
                <a:latin typeface="Segoe UI" panose="020B0502040204020203" pitchFamily="34" charset="0"/>
                <a:cs typeface="Segoe UI" panose="020B0502040204020203" pitchFamily="34" charset="0"/>
              </a:rPr>
              <a:t> get us closer to NHI?</a:t>
            </a:r>
            <a:endParaRPr lang="en-US" sz="2400" dirty="0">
              <a:solidFill>
                <a:schemeClr val="accent2"/>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2735976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8815" y="366525"/>
            <a:ext cx="11176925" cy="461665"/>
          </a:xfrm>
          <a:prstGeom prst="rect">
            <a:avLst/>
          </a:prstGeom>
          <a:noFill/>
        </p:spPr>
        <p:txBody>
          <a:bodyPr wrap="square" rtlCol="0">
            <a:spAutoFit/>
          </a:bodyPr>
          <a:lstStyle>
            <a:defPPr>
              <a:defRPr lang="en-US"/>
            </a:defPPr>
            <a:lvl1pPr>
              <a:defRPr b="1">
                <a:solidFill>
                  <a:srgbClr val="003A5D"/>
                </a:solidFill>
                <a:latin typeface="Arial Bold"/>
                <a:cs typeface="Arial Bold"/>
              </a:defRPr>
            </a:lvl1pPr>
          </a:lstStyle>
          <a:p>
            <a:r>
              <a:rPr lang="en-ZA" sz="2400" dirty="0">
                <a:solidFill>
                  <a:schemeClr val="accent2"/>
                </a:solidFill>
                <a:latin typeface="Segoe UI" panose="020B0502040204020203" pitchFamily="34" charset="0"/>
                <a:cs typeface="Segoe UI" panose="020B0502040204020203" pitchFamily="34" charset="0"/>
              </a:rPr>
              <a:t>How do NHI pooling principles manifest in the medical schemes industry?</a:t>
            </a:r>
            <a:endParaRPr lang="en-US" sz="2400" dirty="0">
              <a:solidFill>
                <a:schemeClr val="accent2"/>
              </a:solidFill>
              <a:latin typeface="Segoe UI" panose="020B0502040204020203" pitchFamily="34" charset="0"/>
              <a:cs typeface="Segoe UI" panose="020B0502040204020203" pitchFamily="34" charset="0"/>
            </a:endParaRPr>
          </a:p>
        </p:txBody>
      </p:sp>
      <p:sp>
        <p:nvSpPr>
          <p:cNvPr id="4" name="Rectangle 3"/>
          <p:cNvSpPr/>
          <p:nvPr/>
        </p:nvSpPr>
        <p:spPr>
          <a:xfrm>
            <a:off x="316309" y="309908"/>
            <a:ext cx="100787" cy="57490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 name="Diagram 1"/>
          <p:cNvGraphicFramePr/>
          <p:nvPr>
            <p:extLst>
              <p:ext uri="{D42A27DB-BD31-4B8C-83A1-F6EECF244321}">
                <p14:modId xmlns:p14="http://schemas.microsoft.com/office/powerpoint/2010/main" val="1657754836"/>
              </p:ext>
            </p:extLst>
          </p:nvPr>
        </p:nvGraphicFramePr>
        <p:xfrm>
          <a:off x="2272001" y="1120496"/>
          <a:ext cx="7550551"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4700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8815" y="366525"/>
            <a:ext cx="8072041" cy="461665"/>
          </a:xfrm>
          <a:prstGeom prst="rect">
            <a:avLst/>
          </a:prstGeom>
          <a:noFill/>
        </p:spPr>
        <p:txBody>
          <a:bodyPr wrap="square" rtlCol="0">
            <a:spAutoFit/>
          </a:bodyPr>
          <a:lstStyle>
            <a:defPPr>
              <a:defRPr lang="en-US"/>
            </a:defPPr>
            <a:lvl1pPr>
              <a:defRPr b="1">
                <a:solidFill>
                  <a:srgbClr val="003A5D"/>
                </a:solidFill>
                <a:latin typeface="Arial Bold"/>
                <a:cs typeface="Arial Bold"/>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2400" b="1" i="0" u="none" strike="noStrike" kern="1200" cap="none" spc="0" normalizeH="0" baseline="0" noProof="0" dirty="0">
                <a:ln>
                  <a:noFill/>
                </a:ln>
                <a:solidFill>
                  <a:srgbClr val="DC1351"/>
                </a:solidFill>
                <a:effectLst/>
                <a:uLnTx/>
                <a:uFillTx/>
                <a:latin typeface="Segoe UI" panose="020B0502040204020203" pitchFamily="34" charset="0"/>
                <a:ea typeface="+mn-ea"/>
                <a:cs typeface="Segoe UI" panose="020B0502040204020203" pitchFamily="34" charset="0"/>
              </a:rPr>
              <a:t>Role of the Council</a:t>
            </a:r>
            <a:r>
              <a:rPr kumimoji="0" lang="en-ZA" sz="2400" b="1" i="0" u="none" strike="noStrike" kern="1200" cap="none" spc="0" normalizeH="0" noProof="0" dirty="0">
                <a:ln>
                  <a:noFill/>
                </a:ln>
                <a:solidFill>
                  <a:srgbClr val="DC1351"/>
                </a:solidFill>
                <a:effectLst/>
                <a:uLnTx/>
                <a:uFillTx/>
                <a:latin typeface="Segoe UI" panose="020B0502040204020203" pitchFamily="34" charset="0"/>
                <a:ea typeface="+mn-ea"/>
                <a:cs typeface="Segoe UI" panose="020B0502040204020203" pitchFamily="34" charset="0"/>
              </a:rPr>
              <a:t> for Medical Schemes</a:t>
            </a:r>
            <a:endParaRPr kumimoji="0" lang="en-US" sz="2400" b="1" i="0" u="none" strike="noStrike" kern="1200" cap="none" spc="0" normalizeH="0" baseline="0" noProof="0" dirty="0">
              <a:ln>
                <a:noFill/>
              </a:ln>
              <a:solidFill>
                <a:srgbClr val="DC1351"/>
              </a:solidFill>
              <a:effectLst/>
              <a:uLnTx/>
              <a:uFillTx/>
              <a:latin typeface="Segoe UI" panose="020B0502040204020203" pitchFamily="34" charset="0"/>
              <a:ea typeface="+mn-ea"/>
              <a:cs typeface="Segoe UI" panose="020B0502040204020203" pitchFamily="34" charset="0"/>
            </a:endParaRPr>
          </a:p>
        </p:txBody>
      </p:sp>
      <p:sp>
        <p:nvSpPr>
          <p:cNvPr id="4" name="Rectangle 3"/>
          <p:cNvSpPr/>
          <p:nvPr/>
        </p:nvSpPr>
        <p:spPr>
          <a:xfrm>
            <a:off x="316309" y="309908"/>
            <a:ext cx="100787" cy="57490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Isosceles Triangle 4"/>
          <p:cNvSpPr/>
          <p:nvPr/>
        </p:nvSpPr>
        <p:spPr>
          <a:xfrm>
            <a:off x="5040630" y="3474720"/>
            <a:ext cx="1908810" cy="1565910"/>
          </a:xfrm>
          <a:prstGeom prst="triangle">
            <a:avLst/>
          </a:prstGeom>
          <a:solidFill>
            <a:schemeClr val="accent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6" name="Rectangle 5"/>
          <p:cNvSpPr/>
          <p:nvPr/>
        </p:nvSpPr>
        <p:spPr>
          <a:xfrm>
            <a:off x="1617345" y="2994660"/>
            <a:ext cx="8755380" cy="480060"/>
          </a:xfrm>
          <a:prstGeom prst="rect">
            <a:avLst/>
          </a:prstGeom>
          <a:solidFill>
            <a:schemeClr val="accent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a:p>
        </p:txBody>
      </p:sp>
      <p:sp>
        <p:nvSpPr>
          <p:cNvPr id="7" name="TextBox 6"/>
          <p:cNvSpPr txBox="1"/>
          <p:nvPr/>
        </p:nvSpPr>
        <p:spPr>
          <a:xfrm>
            <a:off x="1177290" y="1655831"/>
            <a:ext cx="2571750" cy="1200329"/>
          </a:xfrm>
          <a:prstGeom prst="rect">
            <a:avLst/>
          </a:prstGeom>
          <a:noFill/>
        </p:spPr>
        <p:txBody>
          <a:bodyPr wrap="square" rtlCol="0">
            <a:spAutoFit/>
          </a:bodyPr>
          <a:lstStyle/>
          <a:p>
            <a:r>
              <a:rPr lang="en-ZA" i="1" dirty="0"/>
              <a:t>Section 7(a)</a:t>
            </a:r>
          </a:p>
          <a:p>
            <a:r>
              <a:rPr lang="en-ZA" dirty="0"/>
              <a:t>Protect the interests of medical scheme beneficiaries</a:t>
            </a:r>
          </a:p>
        </p:txBody>
      </p:sp>
      <p:sp>
        <p:nvSpPr>
          <p:cNvPr id="17" name="TextBox 16"/>
          <p:cNvSpPr txBox="1"/>
          <p:nvPr/>
        </p:nvSpPr>
        <p:spPr>
          <a:xfrm>
            <a:off x="8755380" y="1517332"/>
            <a:ext cx="2800350" cy="1477328"/>
          </a:xfrm>
          <a:prstGeom prst="rect">
            <a:avLst/>
          </a:prstGeom>
          <a:noFill/>
        </p:spPr>
        <p:txBody>
          <a:bodyPr wrap="square" rtlCol="0">
            <a:spAutoFit/>
          </a:bodyPr>
          <a:lstStyle/>
          <a:p>
            <a:r>
              <a:rPr lang="en-ZA" i="1" dirty="0"/>
              <a:t>Section 7(b)</a:t>
            </a:r>
          </a:p>
          <a:p>
            <a:r>
              <a:rPr lang="en-ZA" dirty="0"/>
              <a:t>Control and coordinate medical schemes in a </a:t>
            </a:r>
            <a:r>
              <a:rPr lang="en-ZA" b="1" dirty="0"/>
              <a:t>manner complementary with National Health Policy</a:t>
            </a:r>
          </a:p>
        </p:txBody>
      </p:sp>
      <p:sp>
        <p:nvSpPr>
          <p:cNvPr id="8" name="TextBox 7"/>
          <p:cNvSpPr txBox="1"/>
          <p:nvPr/>
        </p:nvSpPr>
        <p:spPr>
          <a:xfrm>
            <a:off x="1717357" y="5456524"/>
            <a:ext cx="8555355" cy="523220"/>
          </a:xfrm>
          <a:prstGeom prst="rect">
            <a:avLst/>
          </a:prstGeom>
          <a:noFill/>
        </p:spPr>
        <p:txBody>
          <a:bodyPr wrap="square" rtlCol="0">
            <a:spAutoFit/>
          </a:bodyPr>
          <a:lstStyle/>
          <a:p>
            <a:pPr algn="ctr"/>
            <a:r>
              <a:rPr lang="en-ZA" sz="2800" dirty="0"/>
              <a:t>Could these be conflicting objectives?</a:t>
            </a:r>
          </a:p>
        </p:txBody>
      </p:sp>
    </p:spTree>
    <p:extLst>
      <p:ext uri="{BB962C8B-B14F-4D97-AF65-F5344CB8AC3E}">
        <p14:creationId xmlns:p14="http://schemas.microsoft.com/office/powerpoint/2010/main" val="38787502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4D0D789-B716-F34C-AB7F-1E62E7061372}" type="slidenum">
              <a:rPr lang="en-US" smtClean="0"/>
              <a:pPr/>
              <a:t>8</a:t>
            </a:fld>
            <a:endParaRPr lang="en-US"/>
          </a:p>
        </p:txBody>
      </p:sp>
      <p:pic>
        <p:nvPicPr>
          <p:cNvPr id="4" name="Picture 3"/>
          <p:cNvPicPr>
            <a:picLocks noChangeAspect="1"/>
          </p:cNvPicPr>
          <p:nvPr/>
        </p:nvPicPr>
        <p:blipFill>
          <a:blip r:embed="rId2"/>
          <a:stretch>
            <a:fillRect/>
          </a:stretch>
        </p:blipFill>
        <p:spPr>
          <a:xfrm>
            <a:off x="1422400" y="1208185"/>
            <a:ext cx="9402746" cy="5292724"/>
          </a:xfrm>
          <a:prstGeom prst="rect">
            <a:avLst/>
          </a:prstGeom>
          <a:ln>
            <a:solidFill>
              <a:schemeClr val="tx1"/>
            </a:solidFill>
          </a:ln>
          <a:effectLst>
            <a:outerShdw blurRad="50800" dist="38100" dir="2700000" algn="tl" rotWithShape="0">
              <a:prstClr val="black">
                <a:alpha val="40000"/>
              </a:prstClr>
            </a:outerShdw>
          </a:effectLst>
        </p:spPr>
      </p:pic>
      <p:sp>
        <p:nvSpPr>
          <p:cNvPr id="5" name="TextBox 4"/>
          <p:cNvSpPr txBox="1"/>
          <p:nvPr/>
        </p:nvSpPr>
        <p:spPr>
          <a:xfrm>
            <a:off x="458815" y="366525"/>
            <a:ext cx="8072041" cy="461665"/>
          </a:xfrm>
          <a:prstGeom prst="rect">
            <a:avLst/>
          </a:prstGeom>
          <a:noFill/>
        </p:spPr>
        <p:txBody>
          <a:bodyPr wrap="square" rtlCol="0">
            <a:spAutoFit/>
          </a:bodyPr>
          <a:lstStyle>
            <a:defPPr>
              <a:defRPr lang="en-US"/>
            </a:defPPr>
            <a:lvl1pPr>
              <a:defRPr b="1">
                <a:solidFill>
                  <a:srgbClr val="003A5D"/>
                </a:solidFill>
                <a:latin typeface="Arial Bold"/>
                <a:cs typeface="Arial Bold"/>
              </a:defRPr>
            </a:lvl1pPr>
          </a:lstStyle>
          <a:p>
            <a:r>
              <a:rPr lang="en-ZA" sz="2400" dirty="0">
                <a:solidFill>
                  <a:schemeClr val="accent2"/>
                </a:solidFill>
                <a:latin typeface="Segoe UI" panose="020B0502040204020203" pitchFamily="34" charset="0"/>
                <a:cs typeface="Segoe UI" panose="020B0502040204020203" pitchFamily="34" charset="0"/>
              </a:rPr>
              <a:t>Acting Registrar presentation at BHF</a:t>
            </a:r>
            <a:endParaRPr lang="en-US" sz="2400" dirty="0">
              <a:solidFill>
                <a:schemeClr val="accent2"/>
              </a:solidFill>
              <a:latin typeface="Segoe UI" panose="020B0502040204020203" pitchFamily="34" charset="0"/>
              <a:cs typeface="Segoe UI" panose="020B0502040204020203" pitchFamily="34" charset="0"/>
            </a:endParaRPr>
          </a:p>
        </p:txBody>
      </p:sp>
      <p:sp>
        <p:nvSpPr>
          <p:cNvPr id="6" name="Rectangle 5"/>
          <p:cNvSpPr/>
          <p:nvPr/>
        </p:nvSpPr>
        <p:spPr>
          <a:xfrm>
            <a:off x="316309" y="309908"/>
            <a:ext cx="100787" cy="57490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0615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4D0D789-B716-F34C-AB7F-1E62E7061372}" type="slidenum">
              <a:rPr lang="en-US" smtClean="0"/>
              <a:pPr/>
              <a:t>9</a:t>
            </a:fld>
            <a:endParaRPr lang="en-US"/>
          </a:p>
        </p:txBody>
      </p:sp>
      <p:pic>
        <p:nvPicPr>
          <p:cNvPr id="5" name="Picture 4"/>
          <p:cNvPicPr>
            <a:picLocks noChangeAspect="1"/>
          </p:cNvPicPr>
          <p:nvPr/>
        </p:nvPicPr>
        <p:blipFill>
          <a:blip r:embed="rId2"/>
          <a:stretch>
            <a:fillRect/>
          </a:stretch>
        </p:blipFill>
        <p:spPr>
          <a:xfrm>
            <a:off x="1421363" y="1218423"/>
            <a:ext cx="9371851" cy="5275334"/>
          </a:xfrm>
          <a:prstGeom prst="rect">
            <a:avLst/>
          </a:prstGeom>
          <a:ln>
            <a:solidFill>
              <a:schemeClr val="tx1"/>
            </a:solidFill>
          </a:ln>
          <a:effectLst>
            <a:outerShdw blurRad="50800" dist="38100" dir="2700000" algn="tl" rotWithShape="0">
              <a:prstClr val="black">
                <a:alpha val="40000"/>
              </a:prstClr>
            </a:outerShdw>
          </a:effectLst>
        </p:spPr>
      </p:pic>
      <p:sp>
        <p:nvSpPr>
          <p:cNvPr id="6" name="TextBox 5"/>
          <p:cNvSpPr txBox="1"/>
          <p:nvPr/>
        </p:nvSpPr>
        <p:spPr>
          <a:xfrm>
            <a:off x="458815" y="366525"/>
            <a:ext cx="8072041" cy="461665"/>
          </a:xfrm>
          <a:prstGeom prst="rect">
            <a:avLst/>
          </a:prstGeom>
          <a:noFill/>
        </p:spPr>
        <p:txBody>
          <a:bodyPr wrap="square" rtlCol="0">
            <a:spAutoFit/>
          </a:bodyPr>
          <a:lstStyle>
            <a:defPPr>
              <a:defRPr lang="en-US"/>
            </a:defPPr>
            <a:lvl1pPr>
              <a:defRPr b="1">
                <a:solidFill>
                  <a:srgbClr val="003A5D"/>
                </a:solidFill>
                <a:latin typeface="Arial Bold"/>
                <a:cs typeface="Arial Bold"/>
              </a:defRPr>
            </a:lvl1pPr>
          </a:lstStyle>
          <a:p>
            <a:r>
              <a:rPr lang="en-ZA" sz="2400" dirty="0">
                <a:solidFill>
                  <a:schemeClr val="accent2"/>
                </a:solidFill>
                <a:latin typeface="Segoe UI" panose="020B0502040204020203" pitchFamily="34" charset="0"/>
                <a:cs typeface="Segoe UI" panose="020B0502040204020203" pitchFamily="34" charset="0"/>
              </a:rPr>
              <a:t>Acting Registrar presentation at BHF</a:t>
            </a:r>
            <a:endParaRPr lang="en-US" sz="2400" dirty="0">
              <a:solidFill>
                <a:schemeClr val="accent2"/>
              </a:solidFill>
              <a:latin typeface="Segoe UI" panose="020B0502040204020203" pitchFamily="34" charset="0"/>
              <a:cs typeface="Segoe UI" panose="020B0502040204020203" pitchFamily="34" charset="0"/>
            </a:endParaRPr>
          </a:p>
        </p:txBody>
      </p:sp>
      <p:sp>
        <p:nvSpPr>
          <p:cNvPr id="7" name="Rectangle 6"/>
          <p:cNvSpPr/>
          <p:nvPr/>
        </p:nvSpPr>
        <p:spPr>
          <a:xfrm>
            <a:off x="316309" y="309908"/>
            <a:ext cx="100787" cy="574901"/>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9436976"/>
      </p:ext>
    </p:extLst>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003A5D"/>
      </a:accent1>
      <a:accent2>
        <a:srgbClr val="DC1351"/>
      </a:accent2>
      <a:accent3>
        <a:srgbClr val="82C341"/>
      </a:accent3>
      <a:accent4>
        <a:srgbClr val="823F98"/>
      </a:accent4>
      <a:accent5>
        <a:srgbClr val="313896"/>
      </a:accent5>
      <a:accent6>
        <a:srgbClr val="FFC000"/>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Custom 1">
      <a:dk1>
        <a:sysClr val="windowText" lastClr="000000"/>
      </a:dk1>
      <a:lt1>
        <a:sysClr val="window" lastClr="FFFFFF"/>
      </a:lt1>
      <a:dk2>
        <a:srgbClr val="44546A"/>
      </a:dk2>
      <a:lt2>
        <a:srgbClr val="E7E6E6"/>
      </a:lt2>
      <a:accent1>
        <a:srgbClr val="003A5D"/>
      </a:accent1>
      <a:accent2>
        <a:srgbClr val="DC1351"/>
      </a:accent2>
      <a:accent3>
        <a:srgbClr val="82C341"/>
      </a:accent3>
      <a:accent4>
        <a:srgbClr val="823F98"/>
      </a:accent4>
      <a:accent5>
        <a:srgbClr val="313896"/>
      </a:accent5>
      <a:accent6>
        <a:srgbClr val="FFC000"/>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Soho">
  <a:themeElements>
    <a:clrScheme name="SOHO">
      <a:dk1>
        <a:srgbClr val="2E2224"/>
      </a:dk1>
      <a:lt1>
        <a:sysClr val="window" lastClr="FFFFFF"/>
      </a:lt1>
      <a:dk2>
        <a:srgbClr val="48231E"/>
      </a:dk2>
      <a:lt2>
        <a:srgbClr val="CBD8DD"/>
      </a:lt2>
      <a:accent1>
        <a:srgbClr val="61625E"/>
      </a:accent1>
      <a:accent2>
        <a:srgbClr val="964D2C"/>
      </a:accent2>
      <a:accent3>
        <a:srgbClr val="66553E"/>
      </a:accent3>
      <a:accent4>
        <a:srgbClr val="848058"/>
      </a:accent4>
      <a:accent5>
        <a:srgbClr val="AFA14B"/>
      </a:accent5>
      <a:accent6>
        <a:srgbClr val="AD7D4D"/>
      </a:accent6>
      <a:hlink>
        <a:srgbClr val="FFDE66"/>
      </a:hlink>
      <a:folHlink>
        <a:srgbClr val="C0AEB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OHO">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7000"/>
                <a:satMod val="150000"/>
              </a:schemeClr>
            </a:gs>
            <a:gs pos="30000">
              <a:schemeClr val="phClr">
                <a:shade val="94000"/>
                <a:satMod val="130000"/>
              </a:schemeClr>
            </a:gs>
            <a:gs pos="45000">
              <a:schemeClr val="phClr">
                <a:shade val="100000"/>
                <a:satMod val="120000"/>
              </a:schemeClr>
            </a:gs>
            <a:gs pos="55000">
              <a:schemeClr val="phClr">
                <a:shade val="100000"/>
                <a:satMod val="118000"/>
              </a:schemeClr>
            </a:gs>
            <a:gs pos="73000">
              <a:schemeClr val="phClr">
                <a:shade val="94000"/>
                <a:satMod val="130000"/>
              </a:schemeClr>
            </a:gs>
            <a:gs pos="100000">
              <a:schemeClr val="phClr">
                <a:shade val="67000"/>
                <a:satMod val="15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2700000" algn="br" rotWithShape="0">
              <a:srgbClr val="000000">
                <a:alpha val="40000"/>
              </a:srgbClr>
            </a:outerShdw>
          </a:effectLst>
        </a:effectStyle>
        <a:effectStyle>
          <a:effectLst>
            <a:outerShdw blurRad="50800" dist="38100" dir="2700000" algn="br" rotWithShape="0">
              <a:srgbClr val="000000">
                <a:alpha val="40000"/>
              </a:srgbClr>
            </a:outerShdw>
          </a:effectLst>
        </a:effectStyle>
        <a:effectStyle>
          <a:effectLst>
            <a:outerShdw blurRad="50800" dist="38100" dir="2700000" algn="br" rotWithShape="0">
              <a:srgbClr val="000000">
                <a:alpha val="40000"/>
              </a:srgbClr>
            </a:outerShdw>
          </a:effectLst>
          <a:scene3d>
            <a:camera prst="orthographicFront">
              <a:rot lat="0" lon="0" rev="0"/>
            </a:camera>
            <a:lightRig rig="threePt" dir="t">
              <a:rot lat="0" lon="0" rev="2700000"/>
            </a:lightRig>
          </a:scene3d>
          <a:sp3d contourW="19050">
            <a:bevelT w="31750" h="38100"/>
            <a:contourClr>
              <a:schemeClr val="phClr">
                <a:shade val="15000"/>
                <a:satMod val="110000"/>
              </a:schemeClr>
            </a:contourClr>
          </a:sp3d>
        </a:effectStyle>
      </a:effectStyleLst>
      <a:bgFillStyleLst>
        <a:solidFill>
          <a:schemeClr val="phClr"/>
        </a:solidFill>
        <a:gradFill rotWithShape="1">
          <a:gsLst>
            <a:gs pos="0">
              <a:schemeClr val="phClr">
                <a:tint val="64000"/>
                <a:satMod val="210000"/>
              </a:schemeClr>
            </a:gs>
            <a:gs pos="40000">
              <a:schemeClr val="phClr">
                <a:tint val="72000"/>
                <a:shade val="99000"/>
                <a:satMod val="200000"/>
              </a:schemeClr>
            </a:gs>
            <a:gs pos="100000">
              <a:schemeClr val="phClr">
                <a:tint val="100000"/>
                <a:shade val="30000"/>
                <a:alpha val="100000"/>
                <a:satMod val="175000"/>
                <a:lumMod val="100000"/>
              </a:schemeClr>
            </a:gs>
          </a:gsLst>
          <a:path path="circle">
            <a:fillToRect l="50000" t="-80000" r="50000" b="180000"/>
          </a:path>
        </a:gradFill>
        <a:blipFill rotWithShape="1">
          <a:blip xmlns:r="http://schemas.openxmlformats.org/officeDocument/2006/relationships" r:embed="rId1">
            <a:duotone>
              <a:schemeClr val="phClr">
                <a:tint val="86000"/>
                <a:alpha val="90000"/>
              </a:schemeClr>
              <a:schemeClr val="phClr">
                <a:shade val="49000"/>
                <a:satMod val="120000"/>
              </a:schemeClr>
            </a:duotone>
          </a:blip>
          <a:stretch/>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1">
    <a:dk1>
      <a:srgbClr val="505050"/>
    </a:dk1>
    <a:lt1>
      <a:srgbClr val="FFFFFF"/>
    </a:lt1>
    <a:dk2>
      <a:srgbClr val="002050"/>
    </a:dk2>
    <a:lt2>
      <a:srgbClr val="CDF4FF"/>
    </a:lt2>
    <a:accent1>
      <a:srgbClr val="0078D7"/>
    </a:accent1>
    <a:accent2>
      <a:srgbClr val="D83B01"/>
    </a:accent2>
    <a:accent3>
      <a:srgbClr val="107C10"/>
    </a:accent3>
    <a:accent4>
      <a:srgbClr val="B4009E"/>
    </a:accent4>
    <a:accent5>
      <a:srgbClr val="5C2D91"/>
    </a:accent5>
    <a:accent6>
      <a:srgbClr val="008272"/>
    </a:accent6>
    <a:hlink>
      <a:srgbClr val="002050"/>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33646</TotalTime>
  <Words>908</Words>
  <Application>Microsoft Office PowerPoint</Application>
  <PresentationFormat>Widescreen</PresentationFormat>
  <Paragraphs>166</Paragraphs>
  <Slides>18</Slides>
  <Notes>9</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18</vt:i4>
      </vt:variant>
    </vt:vector>
  </HeadingPairs>
  <TitlesOfParts>
    <vt:vector size="29" baseType="lpstr">
      <vt:lpstr>Arial</vt:lpstr>
      <vt:lpstr>Arial Bold</vt:lpstr>
      <vt:lpstr>Calibri</vt:lpstr>
      <vt:lpstr>Segoe UI</vt:lpstr>
      <vt:lpstr>Segoe UI Light</vt:lpstr>
      <vt:lpstr>Segoe UI Light (Headings)</vt:lpstr>
      <vt:lpstr>Tahoma</vt:lpstr>
      <vt:lpstr>Tunga</vt:lpstr>
      <vt:lpstr>Office Theme</vt:lpstr>
      <vt:lpstr>1_Office Theme</vt:lpstr>
      <vt:lpstr>4_Soho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Studio4</dc:creator>
  <cp:lastModifiedBy>Heidi Kruger</cp:lastModifiedBy>
  <cp:revision>366</cp:revision>
  <cp:lastPrinted>2017-08-17T08:28:20Z</cp:lastPrinted>
  <dcterms:created xsi:type="dcterms:W3CDTF">2016-04-04T06:39:50Z</dcterms:created>
  <dcterms:modified xsi:type="dcterms:W3CDTF">2017-09-06T11:26:38Z</dcterms:modified>
</cp:coreProperties>
</file>